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2" r:id="rId2"/>
    <p:sldMasterId id="2147483725" r:id="rId3"/>
  </p:sldMasterIdLst>
  <p:notesMasterIdLst>
    <p:notesMasterId r:id="rId63"/>
  </p:notesMasterIdLst>
  <p:handoutMasterIdLst>
    <p:handoutMasterId r:id="rId64"/>
  </p:handoutMasterIdLst>
  <p:sldIdLst>
    <p:sldId id="419" r:id="rId4"/>
    <p:sldId id="420" r:id="rId5"/>
    <p:sldId id="421" r:id="rId6"/>
    <p:sldId id="256" r:id="rId7"/>
    <p:sldId id="351" r:id="rId8"/>
    <p:sldId id="349" r:id="rId9"/>
    <p:sldId id="265" r:id="rId10"/>
    <p:sldId id="422" r:id="rId11"/>
    <p:sldId id="423" r:id="rId12"/>
    <p:sldId id="424" r:id="rId13"/>
    <p:sldId id="425" r:id="rId14"/>
    <p:sldId id="426" r:id="rId15"/>
    <p:sldId id="354" r:id="rId16"/>
    <p:sldId id="331" r:id="rId17"/>
    <p:sldId id="353" r:id="rId18"/>
    <p:sldId id="299" r:id="rId19"/>
    <p:sldId id="355" r:id="rId20"/>
    <p:sldId id="352" r:id="rId21"/>
    <p:sldId id="427" r:id="rId22"/>
    <p:sldId id="428" r:id="rId23"/>
    <p:sldId id="341" r:id="rId24"/>
    <p:sldId id="326" r:id="rId25"/>
    <p:sldId id="328" r:id="rId26"/>
    <p:sldId id="405" r:id="rId27"/>
    <p:sldId id="356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411" r:id="rId39"/>
    <p:sldId id="412" r:id="rId40"/>
    <p:sldId id="368" r:id="rId41"/>
    <p:sldId id="413" r:id="rId42"/>
    <p:sldId id="414" r:id="rId43"/>
    <p:sldId id="415" r:id="rId44"/>
    <p:sldId id="416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417" r:id="rId59"/>
    <p:sldId id="384" r:id="rId60"/>
    <p:sldId id="429" r:id="rId61"/>
    <p:sldId id="406" r:id="rId62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AA676"/>
    <a:srgbClr val="32000C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3" autoAdjust="0"/>
    <p:restoredTop sz="86931" autoAdjust="0"/>
  </p:normalViewPr>
  <p:slideViewPr>
    <p:cSldViewPr>
      <p:cViewPr varScale="1">
        <p:scale>
          <a:sx n="58" d="100"/>
          <a:sy n="58" d="100"/>
        </p:scale>
        <p:origin x="-1214" y="-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7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0450A14-1984-4078-9E10-83FDC85EC0C0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50F79F-EF92-4013-8754-5DC0A7245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6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6E14-FA26-4874-9D32-5FFCA3E43F60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279503E-BF1B-43C0-B836-0C9F9F6E2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43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6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EEBF6F-8A88-45E6-B0A8-FAB2F2278B44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7619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096F29-F946-436A-8460-9ABE207C5C60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9088" y="514350"/>
            <a:ext cx="3429000" cy="257175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61044-AB6B-4990-9FC1-2395A1101F2A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Fit to earlier data with an appropriate choice of s</a:t>
            </a:r>
          </a:p>
        </p:txBody>
      </p:sp>
    </p:spTree>
    <p:extLst>
      <p:ext uri="{BB962C8B-B14F-4D97-AF65-F5344CB8AC3E}">
        <p14:creationId xmlns:p14="http://schemas.microsoft.com/office/powerpoint/2010/main" val="308493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953AA-7609-4F7A-8036-A3D5CEFC3EC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139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ED9A9A-3E1E-493A-9C50-276CC760CBA5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4469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D2D09-EA91-41FC-8DB9-953599CBB16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798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78068-ED93-4428-9CEE-9C213D6868CA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􀁑 Basic ideas</a:t>
            </a:r>
          </a:p>
          <a:p>
            <a:r>
              <a:rPr lang="en-US"/>
              <a:t>• A line is represented as . Every line in the image corresponds</a:t>
            </a:r>
          </a:p>
          <a:p>
            <a:r>
              <a:rPr lang="en-US"/>
              <a:t>to a point in the parameter space</a:t>
            </a:r>
          </a:p>
          <a:p>
            <a:r>
              <a:rPr lang="en-US"/>
              <a:t>• Every point in the image domain corresponds to a line in the parameter</a:t>
            </a:r>
          </a:p>
          <a:p>
            <a:r>
              <a:rPr lang="en-US"/>
              <a:t>space (why ? Fix (x,y), (m,n) can change on the line . In other</a:t>
            </a:r>
          </a:p>
          <a:p>
            <a:r>
              <a:rPr lang="en-US"/>
              <a:t>words, for all the lines passing through (x,y) in the image space, their</a:t>
            </a:r>
          </a:p>
          <a:p>
            <a:r>
              <a:rPr lang="en-US"/>
              <a:t>parameters form a line in the parameter space)</a:t>
            </a:r>
          </a:p>
          <a:p>
            <a:r>
              <a:rPr lang="en-US"/>
              <a:t>• Points along a line in the space correspond to lines passing through the</a:t>
            </a:r>
          </a:p>
          <a:p>
            <a:r>
              <a:rPr lang="en-US"/>
              <a:t>same point in the parameter space (why ?)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833BA-FE9C-4849-B1DD-792FC6F09BFA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􀁑 Basic ideas</a:t>
            </a:r>
          </a:p>
          <a:p>
            <a:r>
              <a:rPr lang="en-US"/>
              <a:t>• A line is represented as . Every line in the image corresponds</a:t>
            </a:r>
          </a:p>
          <a:p>
            <a:r>
              <a:rPr lang="en-US"/>
              <a:t>to a point in the parameter space</a:t>
            </a:r>
          </a:p>
          <a:p>
            <a:r>
              <a:rPr lang="en-US"/>
              <a:t>• Every point in the image domain corresponds to a line in the parameter</a:t>
            </a:r>
          </a:p>
          <a:p>
            <a:r>
              <a:rPr lang="en-US"/>
              <a:t>space (why ? Fix (x,y), (m,n) can change on the line . In other</a:t>
            </a:r>
          </a:p>
          <a:p>
            <a:r>
              <a:rPr lang="en-US"/>
              <a:t>words, for all the lines passing through (x,y) in the image space, their</a:t>
            </a:r>
          </a:p>
          <a:p>
            <a:r>
              <a:rPr lang="en-US"/>
              <a:t>parameters form a line in the parameter space)</a:t>
            </a:r>
          </a:p>
          <a:p>
            <a:r>
              <a:rPr lang="en-US"/>
              <a:t>• Points along a line in the space correspond to lines passing through the</a:t>
            </a:r>
          </a:p>
          <a:p>
            <a:r>
              <a:rPr lang="en-US"/>
              <a:t>same point in the parameter space (why ?)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81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BAB9DD-3AB1-4AB0-A8A3-1E278AB587F4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􀁑 Basic ideas</a:t>
            </a:r>
          </a:p>
          <a:p>
            <a:r>
              <a:rPr lang="en-US" dirty="0"/>
              <a:t>• A line is represented as . Every line in the image corresponds</a:t>
            </a:r>
          </a:p>
          <a:p>
            <a:r>
              <a:rPr lang="en-US" dirty="0"/>
              <a:t>to a point in the parameter space</a:t>
            </a:r>
          </a:p>
          <a:p>
            <a:r>
              <a:rPr lang="en-US" dirty="0"/>
              <a:t>• Every point in the image domain corresponds to a line in the parameter</a:t>
            </a:r>
          </a:p>
          <a:p>
            <a:r>
              <a:rPr lang="en-US" dirty="0"/>
              <a:t>space (why ? Fix (</a:t>
            </a:r>
            <a:r>
              <a:rPr lang="en-US" dirty="0" err="1"/>
              <a:t>x,y</a:t>
            </a:r>
            <a:r>
              <a:rPr lang="en-US" dirty="0"/>
              <a:t>), (</a:t>
            </a:r>
            <a:r>
              <a:rPr lang="en-US" dirty="0" err="1"/>
              <a:t>m,n</a:t>
            </a:r>
            <a:r>
              <a:rPr lang="en-US" dirty="0"/>
              <a:t>) can change on the line . In other</a:t>
            </a:r>
          </a:p>
          <a:p>
            <a:r>
              <a:rPr lang="en-US" dirty="0"/>
              <a:t>words, for all the lines passing through (</a:t>
            </a:r>
            <a:r>
              <a:rPr lang="en-US" dirty="0" err="1"/>
              <a:t>x,y</a:t>
            </a:r>
            <a:r>
              <a:rPr lang="en-US" dirty="0"/>
              <a:t>) in the image space, their</a:t>
            </a:r>
          </a:p>
          <a:p>
            <a:r>
              <a:rPr lang="en-US" dirty="0"/>
              <a:t>parameters form a line in the parameter space)</a:t>
            </a:r>
          </a:p>
          <a:p>
            <a:r>
              <a:rPr lang="en-US" dirty="0"/>
              <a:t>• Points along a line in the space correspond to lines passing through the</a:t>
            </a:r>
          </a:p>
          <a:p>
            <a:r>
              <a:rPr lang="en-US" dirty="0"/>
              <a:t>same point in the parameter space (why 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6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52745-2203-4836-98DA-E8D8D3C18AD1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9088" y="514350"/>
            <a:ext cx="3429000" cy="257175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</p:spPr>
        <p:txBody>
          <a:bodyPr/>
          <a:lstStyle/>
          <a:p>
            <a:r>
              <a:rPr lang="en-US"/>
              <a:t>Figure 15.1, top half.  Note that most points in the vote array are very dark, because they</a:t>
            </a:r>
          </a:p>
          <a:p>
            <a:r>
              <a:rPr lang="en-US"/>
              <a:t>get only one vote.</a:t>
            </a:r>
          </a:p>
        </p:txBody>
      </p:sp>
    </p:spTree>
    <p:extLst>
      <p:ext uri="{BB962C8B-B14F-4D97-AF65-F5344CB8AC3E}">
        <p14:creationId xmlns:p14="http://schemas.microsoft.com/office/powerpoint/2010/main" val="158506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</p:spTree>
    <p:extLst>
      <p:ext uri="{BB962C8B-B14F-4D97-AF65-F5344CB8AC3E}">
        <p14:creationId xmlns:p14="http://schemas.microsoft.com/office/powerpoint/2010/main" val="299778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8BAB5-E73D-4B86-ABF4-67E76C87BFF0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9088" y="514350"/>
            <a:ext cx="3429000" cy="257175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</p:spPr>
        <p:txBody>
          <a:bodyPr/>
          <a:lstStyle/>
          <a:p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231153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393315-43C0-4A35-AA55-A6E520376B19}" type="slidenum">
              <a:rPr lang="en-US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9088" y="514350"/>
            <a:ext cx="3429000" cy="2571750"/>
          </a:xfrm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</p:spPr>
        <p:txBody>
          <a:bodyPr/>
          <a:lstStyle/>
          <a:p>
            <a:r>
              <a:rPr lang="en-US"/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503345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852F9D-87D8-45CE-813A-2C5D2C79CB12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6074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3EC27-4799-4246-B816-967455E51E7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7AE7C-562B-4A6A-8F4A-8E41B6A8D5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5893F9-9E6E-47B4-B8FE-0A59E02EFF9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8407" y="3257778"/>
            <a:ext cx="6707188" cy="3085419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621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CF905-B841-496A-B875-C57F48F094A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6003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A0B85-EA4F-45E7-BE3E-08F52E0DBB0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6178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F3BC5-00F7-4DAC-A736-B2A3AE20019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692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26615-B5F7-48FA-B3E6-C728F086742C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043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9E7AD6-EB1A-47D4-99FC-95330ECF7A85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2049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58B6F-2CB1-419C-8C75-776D0348483D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3CF29-2143-4745-843A-3D13FFDFD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8E866-C95C-48F6-BB52-09171EE7AB14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9DE0C-2A37-4EE3-A849-55957763A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A599F-D638-4F6C-B529-9E3D38E1AF6F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F66AE-E9B7-485E-8B01-F7AB73862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4E35-A5E6-40AF-94F9-68E386E0D3A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389844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22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34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0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35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46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5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2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58905-532C-42AF-AF52-583E712B8722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F23-469E-4275-BA72-9C5EDBFB9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56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69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38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17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02281-60AA-4CF2-AA75-49D60852FFB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0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3E6BCB-2EF7-479A-9162-D2528BAE138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34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19E97A-744F-4044-973F-1B212DBED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74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5B8F5-A411-4768-860B-8D8B6318089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68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3CDC2-9C99-4179-8227-6CFCBA8A98A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5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1C9A-8D76-4AD7-97C9-0396069C5BA1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02B07-F070-4EDB-B20E-1EF088E23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5B504-35FB-4966-A949-862367A2FD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69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F119D-79C3-40E4-AE72-1E2398486F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83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45CA3-E2A7-4841-8461-ACC6688C0D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2350F7-3815-4440-A6A9-3C2B961E818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65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B64A5-FA29-4A63-985A-F9E122871A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14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D49608-6C8C-4189-85FB-CE13A0D0AF7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357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8C073F4-E016-47F5-A5CA-E7A1D0BA00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8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ED0C3-F8B4-429A-9062-CA5523AE0A26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BDA5-0928-4BA4-930C-DB84DFFCC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62AF5-A0D0-4C2B-BF44-3021CE43B17E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BC1D9-9A68-4F21-8029-F3C8C35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5B9B8-60F1-4A13-8852-42BF3851DF0B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922A8-AD3D-4BCD-8DD0-1C9CE9AB7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80B19-307F-401E-89FD-62B5F1C47FD0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F40BB-538F-41CA-8B87-7DD12B8C2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4277-B787-4433-9EF7-87C48AB100AC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C631F-FB01-4381-827A-51534D82D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896B9-109A-49FE-AC5D-8D738401EA78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3490E-0B19-41AA-88BD-F43A60A51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8B18C6-8508-4116-A4CD-698FFF3368C0}" type="datetimeFigureOut">
              <a:rPr lang="en-US"/>
              <a:pPr>
                <a:defRPr/>
              </a:pPr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C3187B-518C-4297-A486-8FFA291F9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3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7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EDF5AE6-8A69-4042-BE13-937D50248441}" type="slidenum">
              <a:rPr lang="en-US" smtClean="0">
                <a:solidFill>
                  <a:srgbClr val="000000"/>
                </a:solidFill>
                <a:latin typeface="Futura Bk BT" pitchFamily="34" charset="0"/>
              </a:rPr>
              <a:pPr/>
              <a:t>‹#›</a:t>
            </a:fld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1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Bk BT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4.wmf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://mathworld.wolfram.com/Point-LineDistance2-Dimensional.html" TargetMode="Externa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2.wmf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23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15" Type="http://schemas.openxmlformats.org/officeDocument/2006/relationships/hyperlink" Target="http://en.wikipedia.org/wiki/Rayleigh_quotient" TargetMode="External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6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6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7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7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3.xml"/><Relationship Id="rId7" Type="http://schemas.openxmlformats.org/officeDocument/2006/relationships/image" Target="../media/image8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oleObject" Target="../embeddings/oleObject6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8.w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5.wmf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17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hays\Desktop\143 Computer Vision\slides\09\article-1089160-0295861B000005DC-993_634x346_pop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76325"/>
            <a:ext cx="86074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10"/>
          <p:cNvSpPr txBox="1">
            <a:spLocks noChangeArrowheads="1"/>
          </p:cNvSpPr>
          <p:nvPr/>
        </p:nvSpPr>
        <p:spPr bwMode="auto">
          <a:xfrm>
            <a:off x="6934200" y="6519863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65000"/>
                  </a:prstClr>
                </a:solidFill>
              </a:rPr>
              <a:t>Photo by Carl Warner</a:t>
            </a:r>
          </a:p>
        </p:txBody>
      </p:sp>
    </p:spTree>
    <p:extLst>
      <p:ext uri="{BB962C8B-B14F-4D97-AF65-F5344CB8AC3E}">
        <p14:creationId xmlns:p14="http://schemas.microsoft.com/office/powerpoint/2010/main" val="132134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Corners – Why so complicated?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7484"/>
            <a:ext cx="8229600" cy="2005432"/>
          </a:xfrm>
        </p:spPr>
        <p:txBody>
          <a:bodyPr/>
          <a:lstStyle/>
          <a:p>
            <a:r>
              <a:rPr lang="en-US" dirty="0" smtClean="0"/>
              <a:t>What does the structure matrix look here?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809206"/>
              </p:ext>
            </p:extLst>
          </p:nvPr>
        </p:nvGraphicFramePr>
        <p:xfrm>
          <a:off x="3109913" y="5135563"/>
          <a:ext cx="2106612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Equation" r:id="rId3" imgW="761760" imgH="457200" progId="Equation.3">
                  <p:embed/>
                </p:oleObj>
              </mc:Choice>
              <mc:Fallback>
                <p:oleObj name="Equation" r:id="rId3" imgW="761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5135563"/>
                        <a:ext cx="2106612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 rot="18900000">
            <a:off x="3408122" y="1100950"/>
            <a:ext cx="1573460" cy="317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37486" y="11830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2486" y="11592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4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Corners – Why so complicated?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7484"/>
            <a:ext cx="8229600" cy="2005432"/>
          </a:xfrm>
        </p:spPr>
        <p:txBody>
          <a:bodyPr/>
          <a:lstStyle/>
          <a:p>
            <a:r>
              <a:rPr lang="en-US" dirty="0" smtClean="0"/>
              <a:t>What does the structure matrix look here?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73505"/>
              </p:ext>
            </p:extLst>
          </p:nvPr>
        </p:nvGraphicFramePr>
        <p:xfrm>
          <a:off x="3479800" y="5135563"/>
          <a:ext cx="1368425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Equation" r:id="rId3" imgW="495000" imgH="457200" progId="Equation.3">
                  <p:embed/>
                </p:oleObj>
              </mc:Choice>
              <mc:Fallback>
                <p:oleObj name="Equation" r:id="rId3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5135563"/>
                        <a:ext cx="1368425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377686" y="927100"/>
            <a:ext cx="1573460" cy="317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37486" y="11830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2486" y="11592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5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200000">
            <a:off x="4646019" y="894866"/>
            <a:ext cx="287934" cy="248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Corners – Why so complicated?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7484"/>
            <a:ext cx="8229600" cy="2005432"/>
          </a:xfrm>
        </p:spPr>
        <p:txBody>
          <a:bodyPr/>
          <a:lstStyle/>
          <a:p>
            <a:r>
              <a:rPr lang="en-US" dirty="0" smtClean="0"/>
              <a:t>What does the structure matrix look here?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775057"/>
              </p:ext>
            </p:extLst>
          </p:nvPr>
        </p:nvGraphicFramePr>
        <p:xfrm>
          <a:off x="3427413" y="5135563"/>
          <a:ext cx="147320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Equation" r:id="rId3" imgW="533160" imgH="457200" progId="Equation.3">
                  <p:embed/>
                </p:oleObj>
              </mc:Choice>
              <mc:Fallback>
                <p:oleObj name="Equation" r:id="rId3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413" y="5135563"/>
                        <a:ext cx="1473200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652369" y="952500"/>
            <a:ext cx="287934" cy="248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37486" y="11830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2486" y="11592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0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63587"/>
            <a:ext cx="5410200" cy="3382963"/>
          </a:xfrm>
        </p:spPr>
        <p:txBody>
          <a:bodyPr/>
          <a:lstStyle/>
          <a:p>
            <a:endParaRPr lang="en-US" sz="2800" dirty="0" smtClean="0"/>
          </a:p>
          <a:p>
            <a:r>
              <a:rPr lang="en-US" sz="2800" dirty="0" err="1" smtClean="0"/>
              <a:t>Keypoint</a:t>
            </a:r>
            <a:r>
              <a:rPr lang="en-US" sz="2800" dirty="0" smtClean="0"/>
              <a:t> detection: repeatable and distinctive</a:t>
            </a:r>
          </a:p>
          <a:p>
            <a:pPr lvl="1"/>
            <a:r>
              <a:rPr lang="en-US" sz="2400" dirty="0" smtClean="0"/>
              <a:t>Corners, blobs, stable regions</a:t>
            </a:r>
          </a:p>
          <a:p>
            <a:pPr lvl="1"/>
            <a:r>
              <a:rPr lang="en-US" sz="2400" dirty="0" smtClean="0"/>
              <a:t>Harris, </a:t>
            </a:r>
            <a:r>
              <a:rPr lang="en-US" sz="2400" dirty="0" err="1" smtClean="0"/>
              <a:t>DoG</a:t>
            </a:r>
            <a:r>
              <a:rPr lang="en-US" sz="2400" dirty="0" smtClean="0"/>
              <a:t>, MSER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9144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78" t="15778" r="41945" b="34445"/>
          <a:stretch/>
        </p:blipFill>
        <p:spPr>
          <a:xfrm>
            <a:off x="1773880" y="3329516"/>
            <a:ext cx="5596240" cy="3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Keypoint Detectors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069013" y="6488113"/>
            <a:ext cx="3074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Tuytelaars Mikolajczyk 2008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2463"/>
            <a:ext cx="9144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Choosing an interest point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What do you want it for?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Precise localization in x-y: Harris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localization in scale: Difference of Gaussian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Flexible region shape: MSER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Best choice often application dependent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Harris-/Hessian-Laplace/</a:t>
            </a:r>
            <a:r>
              <a:rPr lang="en-US" dirty="0" err="1" smtClean="0"/>
              <a:t>DoG</a:t>
            </a:r>
            <a:r>
              <a:rPr lang="en-US" dirty="0" smtClean="0"/>
              <a:t> work well for many natural categories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MSER works well for buildings and printed things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Why choose?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Get more points with more detectors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mtClean="0"/>
              <a:t>There have been extensive evaluations/comparisons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[Mikolajczyk et al., IJCV’05, PAMI’05]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All detectors/descriptors shown here work well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9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Review: Local Descriptors</a:t>
            </a:r>
            <a:endParaRPr lang="de-CH" dirty="0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/>
              <a:t>Most features can be thought of as templates, histograms (counts), or </a:t>
            </a:r>
            <a:r>
              <a:rPr lang="en-US" altLang="en-US" dirty="0" smtClean="0"/>
              <a:t>combinations</a:t>
            </a: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Robust and 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Compact and Efficient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Color rarely used</a:t>
            </a:r>
            <a:endParaRPr lang="de-CH" dirty="0" smtClean="0"/>
          </a:p>
        </p:txBody>
      </p:sp>
      <p:sp>
        <p:nvSpPr>
          <p:cNvPr id="450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209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Szeliski</a:t>
            </a:r>
            <a:r>
              <a:rPr lang="en-US" dirty="0" smtClean="0"/>
              <a:t> 4.1.3</a:t>
            </a:r>
          </a:p>
          <a:p>
            <a:pPr lvl="1"/>
            <a:r>
              <a:rPr lang="en-US" dirty="0" smtClean="0">
                <a:solidFill>
                  <a:srgbClr val="0AA676"/>
                </a:solidFill>
              </a:rPr>
              <a:t>Simple feature-space methods</a:t>
            </a:r>
          </a:p>
          <a:p>
            <a:pPr lvl="1"/>
            <a:r>
              <a:rPr lang="en-US" dirty="0" smtClean="0"/>
              <a:t>Evaluation methods</a:t>
            </a:r>
          </a:p>
          <a:p>
            <a:pPr lvl="1"/>
            <a:r>
              <a:rPr lang="en-US" dirty="0" smtClean="0"/>
              <a:t>Acceleration methods</a:t>
            </a:r>
          </a:p>
          <a:p>
            <a:pPr lvl="1"/>
            <a:r>
              <a:rPr lang="en-US" dirty="0" smtClean="0">
                <a:solidFill>
                  <a:srgbClr val="0AA676"/>
                </a:solidFill>
              </a:rPr>
              <a:t>Geometric verification (Chapter 6)</a:t>
            </a:r>
            <a:endParaRPr lang="en-US" dirty="0">
              <a:solidFill>
                <a:srgbClr val="0AA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6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criteria: One feature matches to another if those features are nearest neighbors and their distance is below some threshold.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Threshold is difficult to set</a:t>
            </a:r>
          </a:p>
          <a:p>
            <a:pPr lvl="1"/>
            <a:r>
              <a:rPr lang="en-US" dirty="0" smtClean="0"/>
              <a:t>Non-distinctive features could have lots of close matches, only one of which is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4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2" y="0"/>
            <a:ext cx="4506428" cy="600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1"/>
            <a:ext cx="4495800" cy="599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3759200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200" y="414978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48600" y="414221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4136163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21488" y="3045648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1800" y="3302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6055141"/>
            <a:ext cx="49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Distance: 0.34, 0.30, 0.40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FF00"/>
                </a:solidFill>
              </a:rPr>
              <a:t>Distance: 0.61, 1.22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4792" y="3048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decide which features match?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368840" y="3875771"/>
            <a:ext cx="3899588" cy="41279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37172" y="3829201"/>
            <a:ext cx="5497028" cy="32058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68840" y="3779761"/>
            <a:ext cx="6445952" cy="32569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568060" y="3233579"/>
            <a:ext cx="4113942" cy="220821"/>
          </a:xfrm>
          <a:prstGeom prst="straightConnector1">
            <a:avLst/>
          </a:prstGeom>
          <a:ln w="22225">
            <a:solidFill>
              <a:srgbClr val="00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68060" y="3116955"/>
            <a:ext cx="5128140" cy="81093"/>
          </a:xfrm>
          <a:prstGeom prst="straightConnector1">
            <a:avLst/>
          </a:prstGeom>
          <a:ln w="22225">
            <a:solidFill>
              <a:srgbClr val="00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91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hays\Desktop\143 Computer Vision\slides\09\article-1089160-0295861F000005DC-193_634x357_pop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04888"/>
            <a:ext cx="86074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10"/>
          <p:cNvSpPr txBox="1">
            <a:spLocks noChangeArrowheads="1"/>
          </p:cNvSpPr>
          <p:nvPr/>
        </p:nvSpPr>
        <p:spPr bwMode="auto">
          <a:xfrm>
            <a:off x="6934200" y="6519863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65000"/>
                  </a:prstClr>
                </a:solidFill>
              </a:rPr>
              <a:t>Photo by Carl Warner</a:t>
            </a:r>
          </a:p>
        </p:txBody>
      </p:sp>
    </p:spTree>
    <p:extLst>
      <p:ext uri="{BB962C8B-B14F-4D97-AF65-F5344CB8AC3E}">
        <p14:creationId xmlns:p14="http://schemas.microsoft.com/office/powerpoint/2010/main" val="7709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Distance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where NN1 is the distance to the first nearest neighbor and NN2 is the distance to the second nearest neighbor.</a:t>
                </a:r>
              </a:p>
              <a:p>
                <a:r>
                  <a:rPr lang="en-US" dirty="0" smtClean="0"/>
                  <a:t>Sorting by this ratio puts matches in order of confidence.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85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Threshold based on the ratio of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nearest neighbor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nearest neighbor distance.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2121490"/>
            <a:ext cx="6581775" cy="473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162050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5539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676400"/>
            <a:ext cx="7345363" cy="4881563"/>
          </a:xfr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decide which features match?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James\Dropbox\cs143 fall 2013\cs 143 fall 2013 projects\Local features\www\match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90600"/>
            <a:ext cx="89058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4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Fitting: find the parameters of a model that best fit the data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Alignment: find the parameters of the transformation that best align matched points</a:t>
            </a:r>
          </a:p>
          <a:p>
            <a:pPr lvl="1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5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challenges</a:t>
            </a:r>
          </a:p>
          <a:p>
            <a:pPr lvl="1"/>
            <a:r>
              <a:rPr lang="en-US" dirty="0" smtClean="0"/>
              <a:t>Design a suitable </a:t>
            </a:r>
            <a:r>
              <a:rPr lang="en-US" b="1" dirty="0" smtClean="0"/>
              <a:t>goodness of fit</a:t>
            </a:r>
            <a:r>
              <a:rPr lang="en-US" dirty="0" smtClean="0"/>
              <a:t> measure</a:t>
            </a:r>
          </a:p>
          <a:p>
            <a:pPr lvl="2"/>
            <a:r>
              <a:rPr lang="en-US" dirty="0" smtClean="0"/>
              <a:t>Similarity should reflect application goals</a:t>
            </a:r>
          </a:p>
          <a:p>
            <a:pPr lvl="2"/>
            <a:r>
              <a:rPr lang="en-US" dirty="0" smtClean="0"/>
              <a:t>Encode robustness to outliers and noise</a:t>
            </a:r>
          </a:p>
          <a:p>
            <a:pPr lvl="1"/>
            <a:r>
              <a:rPr lang="en-US" dirty="0" smtClean="0"/>
              <a:t>Design an </a:t>
            </a:r>
            <a:r>
              <a:rPr lang="en-US" b="1" dirty="0" smtClean="0"/>
              <a:t>optimization</a:t>
            </a:r>
            <a:r>
              <a:rPr lang="en-US" dirty="0" smtClean="0"/>
              <a:t> method</a:t>
            </a:r>
          </a:p>
          <a:p>
            <a:pPr lvl="2"/>
            <a:r>
              <a:rPr lang="en-US" dirty="0" smtClean="0"/>
              <a:t>Avoid local optima</a:t>
            </a:r>
          </a:p>
          <a:p>
            <a:pPr lvl="2"/>
            <a:r>
              <a:rPr lang="en-US" dirty="0" smtClean="0"/>
              <a:t>Find best parameters quickly</a:t>
            </a:r>
          </a:p>
          <a:p>
            <a:pPr lvl="1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9155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and Alignment: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Global optimization / Search for parameters</a:t>
            </a:r>
          </a:p>
          <a:p>
            <a:pPr lvl="1"/>
            <a:r>
              <a:rPr lang="en-US" dirty="0" smtClean="0"/>
              <a:t>Least squares fit</a:t>
            </a:r>
          </a:p>
          <a:p>
            <a:pPr lvl="1"/>
            <a:r>
              <a:rPr lang="en-US" dirty="0" smtClean="0"/>
              <a:t>Robust least squares</a:t>
            </a:r>
          </a:p>
          <a:p>
            <a:pPr lvl="1"/>
            <a:r>
              <a:rPr lang="en-US" dirty="0" smtClean="0"/>
              <a:t>Iterative closest point (ICP)</a:t>
            </a:r>
          </a:p>
          <a:p>
            <a:endParaRPr lang="en-US" dirty="0" smtClean="0"/>
          </a:p>
          <a:p>
            <a:r>
              <a:rPr lang="en-US" dirty="0" smtClean="0"/>
              <a:t>Hypothesize and test</a:t>
            </a:r>
          </a:p>
          <a:p>
            <a:pPr lvl="1"/>
            <a:r>
              <a:rPr lang="en-US" dirty="0" smtClean="0"/>
              <a:t>Generalized Hough transform</a:t>
            </a:r>
          </a:p>
          <a:p>
            <a:pPr lvl="1"/>
            <a:r>
              <a:rPr lang="en-US" dirty="0" smtClean="0"/>
              <a:t>RANSAC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87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example: Fitting a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5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Least squares line fitting</a:t>
            </a:r>
          </a:p>
        </p:txBody>
      </p:sp>
      <p:sp>
        <p:nvSpPr>
          <p:cNvPr id="30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/>
            <a:r>
              <a:rPr lang="en-US" sz="2000" smtClean="0"/>
              <a:t>Data: </a:t>
            </a:r>
            <a:r>
              <a:rPr lang="en-US" sz="2000" smtClean="0">
                <a:latin typeface="Times New Roman" pitchFamily="18" charset="0"/>
              </a:rPr>
              <a:t>(</a:t>
            </a:r>
            <a:r>
              <a:rPr lang="en-US" sz="2000" i="1" smtClean="0">
                <a:latin typeface="Times New Roman" pitchFamily="18" charset="0"/>
              </a:rPr>
              <a:t>x</a:t>
            </a:r>
            <a:r>
              <a:rPr lang="en-US" sz="2000" baseline="-25000" smtClean="0">
                <a:latin typeface="Times New Roman" pitchFamily="18" charset="0"/>
              </a:rPr>
              <a:t>1</a:t>
            </a:r>
            <a:r>
              <a:rPr lang="en-US" sz="2000" smtClean="0">
                <a:latin typeface="Times New Roman" pitchFamily="18" charset="0"/>
              </a:rPr>
              <a:t>, </a:t>
            </a:r>
            <a:r>
              <a:rPr lang="en-US" sz="2000" i="1" smtClean="0">
                <a:latin typeface="Times New Roman" pitchFamily="18" charset="0"/>
              </a:rPr>
              <a:t>y</a:t>
            </a:r>
            <a:r>
              <a:rPr lang="en-US" sz="2000" baseline="-25000" smtClean="0">
                <a:latin typeface="Times New Roman" pitchFamily="18" charset="0"/>
              </a:rPr>
              <a:t>1</a:t>
            </a:r>
            <a:r>
              <a:rPr lang="en-US" sz="2000" smtClean="0">
                <a:latin typeface="Times New Roman" pitchFamily="18" charset="0"/>
              </a:rPr>
              <a:t>), …, (</a:t>
            </a:r>
            <a:r>
              <a:rPr lang="en-US" sz="2000" i="1" smtClean="0">
                <a:latin typeface="Times New Roman" pitchFamily="18" charset="0"/>
              </a:rPr>
              <a:t>x</a:t>
            </a:r>
            <a:r>
              <a:rPr lang="en-US" sz="2000" i="1" baseline="-25000" smtClean="0">
                <a:latin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</a:rPr>
              <a:t>, </a:t>
            </a:r>
            <a:r>
              <a:rPr lang="en-US" sz="2000" i="1" smtClean="0">
                <a:latin typeface="Times New Roman" pitchFamily="18" charset="0"/>
              </a:rPr>
              <a:t>y</a:t>
            </a:r>
            <a:r>
              <a:rPr lang="en-US" sz="2000" i="1" baseline="-25000" smtClean="0">
                <a:latin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</a:rPr>
              <a:t>)</a:t>
            </a:r>
          </a:p>
          <a:p>
            <a:pPr marL="0" indent="0"/>
            <a:r>
              <a:rPr lang="en-US" sz="2000" smtClean="0"/>
              <a:t>Line equation: </a:t>
            </a:r>
            <a:r>
              <a:rPr lang="en-US" sz="2000" i="1" smtClean="0">
                <a:latin typeface="Times New Roman" pitchFamily="18" charset="0"/>
              </a:rPr>
              <a:t>y</a:t>
            </a:r>
            <a:r>
              <a:rPr lang="en-US" sz="2000" i="1" baseline="-25000" smtClean="0">
                <a:latin typeface="Times New Roman" pitchFamily="18" charset="0"/>
              </a:rPr>
              <a:t>i</a:t>
            </a:r>
            <a:r>
              <a:rPr lang="en-US" sz="2000" i="1" smtClean="0">
                <a:latin typeface="Times New Roman" pitchFamily="18" charset="0"/>
              </a:rPr>
              <a:t> = m</a:t>
            </a:r>
            <a:r>
              <a:rPr lang="en-US" sz="1200" i="1" smtClean="0">
                <a:latin typeface="Times New Roman" pitchFamily="18" charset="0"/>
              </a:rPr>
              <a:t> </a:t>
            </a:r>
            <a:r>
              <a:rPr lang="en-US" sz="2000" i="1" smtClean="0">
                <a:latin typeface="Times New Roman" pitchFamily="18" charset="0"/>
              </a:rPr>
              <a:t>x</a:t>
            </a:r>
            <a:r>
              <a:rPr lang="en-US" sz="2000" i="1" baseline="-25000" smtClean="0">
                <a:latin typeface="Times New Roman" pitchFamily="18" charset="0"/>
              </a:rPr>
              <a:t>i</a:t>
            </a:r>
            <a:r>
              <a:rPr lang="en-US" sz="2000" i="1" smtClean="0">
                <a:latin typeface="Times New Roman" pitchFamily="18" charset="0"/>
              </a:rPr>
              <a:t> + b</a:t>
            </a:r>
          </a:p>
          <a:p>
            <a:pPr marL="0" indent="0"/>
            <a:r>
              <a:rPr lang="en-US" sz="2000" smtClean="0"/>
              <a:t>Find (</a:t>
            </a:r>
            <a:r>
              <a:rPr lang="en-US" sz="2000" i="1" smtClean="0">
                <a:latin typeface="Times New Roman" pitchFamily="18" charset="0"/>
              </a:rPr>
              <a:t>m</a:t>
            </a:r>
            <a:r>
              <a:rPr lang="en-US" sz="2000" smtClean="0">
                <a:latin typeface="Times New Roman" pitchFamily="18" charset="0"/>
              </a:rPr>
              <a:t>, </a:t>
            </a:r>
            <a:r>
              <a:rPr lang="en-US" sz="2000" i="1" smtClean="0">
                <a:latin typeface="Times New Roman" pitchFamily="18" charset="0"/>
              </a:rPr>
              <a:t>b</a:t>
            </a:r>
            <a:r>
              <a:rPr lang="en-US" sz="2000" smtClean="0"/>
              <a:t>) to minimize </a:t>
            </a:r>
          </a:p>
        </p:txBody>
      </p:sp>
      <p:graphicFrame>
        <p:nvGraphicFramePr>
          <p:cNvPr id="1660933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999925847"/>
              </p:ext>
            </p:extLst>
          </p:nvPr>
        </p:nvGraphicFramePr>
        <p:xfrm>
          <a:off x="1238250" y="5029200"/>
          <a:ext cx="29400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Equation" r:id="rId5" imgW="1587240" imgH="419040" progId="Equation.3">
                  <p:embed/>
                </p:oleObj>
              </mc:Choice>
              <mc:Fallback>
                <p:oleObj name="Equation" r:id="rId5" imgW="1587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029200"/>
                        <a:ext cx="2940050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84225" y="3013075"/>
          <a:ext cx="75739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Equation" r:id="rId7" imgW="3873240" imgH="990360" progId="Equation.3">
                  <p:embed/>
                </p:oleObj>
              </mc:Choice>
              <mc:Fallback>
                <p:oleObj name="Equation" r:id="rId7" imgW="38732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3013075"/>
                        <a:ext cx="7573963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8"/>
          <p:cNvGraphicFramePr>
            <a:graphicFrameLocks noChangeAspect="1"/>
          </p:cNvGraphicFramePr>
          <p:nvPr/>
        </p:nvGraphicFramePr>
        <p:xfrm>
          <a:off x="735013" y="2232025"/>
          <a:ext cx="31781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Equation" r:id="rId9" imgW="1498320" imgH="291960" progId="Equation.3">
                  <p:embed/>
                </p:oleObj>
              </mc:Choice>
              <mc:Fallback>
                <p:oleObj name="Equation" r:id="rId9" imgW="1498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232025"/>
                        <a:ext cx="3178175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64008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, 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7162800" y="1066800"/>
            <a:ext cx="1239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y=mx+b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993775" y="6019800"/>
          <a:ext cx="41576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9" name="Equation" r:id="rId11" imgW="2108160" imgH="253800" progId="Equation.3">
                  <p:embed/>
                </p:oleObj>
              </mc:Choice>
              <mc:Fallback>
                <p:oleObj name="Equation" r:id="rId11" imgW="2108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019800"/>
                        <a:ext cx="4157663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638800" y="5334000"/>
            <a:ext cx="31229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</a:rPr>
              <a:t>Matlab</a:t>
            </a:r>
            <a:r>
              <a:rPr lang="en-US" sz="2400" dirty="0" smtClean="0">
                <a:solidFill>
                  <a:prstClr val="black"/>
                </a:solidFill>
              </a:rPr>
              <a:t>: </a:t>
            </a:r>
            <a:r>
              <a:rPr lang="en-US" sz="2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 = A \ y;</a:t>
            </a:r>
            <a:endParaRPr lang="en-US" sz="2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9857" y="655022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Modified from S. Lazebnik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7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hays\Desktop\143 Computer Vision\slides\09\article-1089160-0295863F000005DC-964_634x345_pop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84263"/>
            <a:ext cx="860742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10"/>
          <p:cNvSpPr txBox="1">
            <a:spLocks noChangeArrowheads="1"/>
          </p:cNvSpPr>
          <p:nvPr/>
        </p:nvSpPr>
        <p:spPr bwMode="auto">
          <a:xfrm>
            <a:off x="6934200" y="6519863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>
                    <a:lumMod val="65000"/>
                  </a:prstClr>
                </a:solidFill>
              </a:rPr>
              <a:t>Photo by Carl Warner</a:t>
            </a:r>
          </a:p>
        </p:txBody>
      </p:sp>
    </p:spTree>
    <p:extLst>
      <p:ext uri="{BB962C8B-B14F-4D97-AF65-F5344CB8AC3E}">
        <p14:creationId xmlns:p14="http://schemas.microsoft.com/office/powerpoint/2010/main" val="57381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with “vertical” least squares</a:t>
            </a:r>
          </a:p>
        </p:txBody>
      </p:sp>
      <p:sp>
        <p:nvSpPr>
          <p:cNvPr id="166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4572000" cy="51355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Not rotation-invariant</a:t>
            </a:r>
          </a:p>
          <a:p>
            <a:pPr>
              <a:buFontTx/>
              <a:buChar char="•"/>
            </a:pPr>
            <a:r>
              <a:rPr lang="en-US" dirty="0" smtClean="0"/>
              <a:t>Fails completely for vertical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7483" y="6550223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Slide from S. Lazebnik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14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97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least squares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If (</a:t>
            </a:r>
            <a:r>
              <a:rPr lang="en-US" sz="2000" i="1" dirty="0" smtClean="0">
                <a:latin typeface="+mj-lt"/>
              </a:rPr>
              <a:t>a</a:t>
            </a:r>
            <a:r>
              <a:rPr lang="en-US" sz="2000" baseline="30000" dirty="0" smtClean="0">
                <a:latin typeface="+mj-lt"/>
              </a:rPr>
              <a:t>2</a:t>
            </a:r>
            <a:r>
              <a:rPr lang="en-US" sz="2000" i="1" dirty="0" smtClean="0">
                <a:latin typeface="+mj-lt"/>
              </a:rPr>
              <a:t>+b</a:t>
            </a:r>
            <a:r>
              <a:rPr lang="en-US" sz="2000" baseline="30000" dirty="0" smtClean="0">
                <a:latin typeface="+mj-lt"/>
              </a:rPr>
              <a:t>2</a:t>
            </a:r>
            <a:r>
              <a:rPr lang="en-US" sz="2000" i="1" dirty="0" smtClean="0">
                <a:latin typeface="+mj-lt"/>
              </a:rPr>
              <a:t>=</a:t>
            </a:r>
            <a:r>
              <a:rPr lang="en-US" sz="2000" dirty="0" smtClean="0">
                <a:latin typeface="+mj-lt"/>
              </a:rPr>
              <a:t>1) then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Distance between point </a:t>
            </a:r>
            <a:r>
              <a:rPr lang="en-US" sz="2000" dirty="0" smtClean="0">
                <a:latin typeface="Times New Roman" pitchFamily="18" charset="0"/>
              </a:rPr>
              <a:t>(</a:t>
            </a:r>
            <a:r>
              <a:rPr lang="en-US" sz="2000" i="1" dirty="0" smtClean="0">
                <a:latin typeface="Times New Roman" pitchFamily="18" charset="0"/>
              </a:rPr>
              <a:t>x</a:t>
            </a:r>
            <a:r>
              <a:rPr lang="en-US" sz="2000" i="1" baseline="-25000" dirty="0" smtClean="0">
                <a:latin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</a:rPr>
              <a:t>y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</a:rPr>
              <a:t>) is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</a:rPr>
              <a:t>	|</a:t>
            </a:r>
            <a:r>
              <a:rPr lang="en-US" sz="2000" i="1" dirty="0" err="1" smtClean="0">
                <a:latin typeface="Times New Roman" pitchFamily="18" charset="0"/>
              </a:rPr>
              <a:t>ax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i="1" dirty="0" smtClean="0">
                <a:latin typeface="Times New Roman" pitchFamily="18" charset="0"/>
              </a:rPr>
              <a:t> + </a:t>
            </a:r>
            <a:r>
              <a:rPr lang="en-US" sz="2000" i="1" dirty="0" err="1" smtClean="0">
                <a:latin typeface="Times New Roman" pitchFamily="18" charset="0"/>
              </a:rPr>
              <a:t>by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i="1" dirty="0" smtClean="0">
                <a:latin typeface="Times New Roman" pitchFamily="18" charset="0"/>
              </a:rPr>
              <a:t> + c</a:t>
            </a:r>
            <a:r>
              <a:rPr lang="en-US" sz="2000" dirty="0" smtClean="0">
                <a:latin typeface="Times New Roman" pitchFamily="18" charset="0"/>
              </a:rPr>
              <a:t>|</a:t>
            </a:r>
          </a:p>
        </p:txBody>
      </p:sp>
      <p:graphicFrame>
        <p:nvGraphicFramePr>
          <p:cNvPr id="4098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Equation" r:id="rId4" imgW="1549080" imgH="291960" progId="Equation.3">
                  <p:embed/>
                </p:oleObj>
              </mc:Choice>
              <mc:Fallback>
                <p:oleObj name="Equation" r:id="rId4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, 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prstClr val="black"/>
                </a:solidFill>
                <a:latin typeface="Times New Roman" pitchFamily="18" charset="0"/>
              </a:rPr>
              <a:t>ax+by+c</a:t>
            </a:r>
            <a:r>
              <a:rPr lang="en-US" sz="2400" i="1" dirty="0" smtClean="0">
                <a:solidFill>
                  <a:prstClr val="black"/>
                </a:solidFill>
                <a:latin typeface="Times New Roman" pitchFamily="18" charset="0"/>
              </a:rPr>
              <a:t>=0</a:t>
            </a:r>
            <a:endParaRPr lang="en-US" sz="2400" i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104" name="Rectangle 24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Unit normal: 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N=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a, b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Slide modified from S. Lazebnik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438400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proof: </a:t>
            </a:r>
            <a:r>
              <a:rPr lang="en-US" sz="1400" dirty="0" smtClean="0">
                <a:solidFill>
                  <a:prstClr val="black"/>
                </a:solidFill>
                <a:hlinkClick r:id="rId7"/>
              </a:rPr>
              <a:t>http://mathworld.wolfram.com/Point-LineDistance2-Dimensional.html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5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least squares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If (</a:t>
            </a:r>
            <a:r>
              <a:rPr lang="en-US" sz="2000" i="1" dirty="0" smtClean="0"/>
              <a:t>a</a:t>
            </a:r>
            <a:r>
              <a:rPr lang="en-US" sz="2000" baseline="30000" dirty="0" smtClean="0"/>
              <a:t>2</a:t>
            </a:r>
            <a:r>
              <a:rPr lang="en-US" sz="2000" i="1" dirty="0" smtClean="0"/>
              <a:t>+b</a:t>
            </a:r>
            <a:r>
              <a:rPr lang="en-US" sz="2000" baseline="30000" dirty="0" smtClean="0"/>
              <a:t>2</a:t>
            </a:r>
            <a:r>
              <a:rPr lang="en-US" sz="2000" i="1" dirty="0" smtClean="0"/>
              <a:t>=</a:t>
            </a:r>
            <a:r>
              <a:rPr lang="en-US" sz="2000" dirty="0" smtClean="0"/>
              <a:t>1) then </a:t>
            </a:r>
          </a:p>
          <a:p>
            <a:pPr marL="0" indent="0">
              <a:buNone/>
            </a:pPr>
            <a:r>
              <a:rPr lang="en-US" sz="2000" dirty="0" smtClean="0"/>
              <a:t>Distance between point </a:t>
            </a:r>
            <a:r>
              <a:rPr lang="en-US" sz="2000" dirty="0" smtClean="0">
                <a:latin typeface="Times New Roman" pitchFamily="18" charset="0"/>
              </a:rPr>
              <a:t>(</a:t>
            </a:r>
            <a:r>
              <a:rPr lang="en-US" sz="2000" i="1" dirty="0" smtClean="0">
                <a:latin typeface="Times New Roman" pitchFamily="18" charset="0"/>
              </a:rPr>
              <a:t>x</a:t>
            </a:r>
            <a:r>
              <a:rPr lang="en-US" sz="2000" i="1" baseline="-25000" dirty="0" smtClean="0">
                <a:latin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</a:rPr>
              <a:t>y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</a:rPr>
              <a:t>) is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</a:rPr>
              <a:t>	|</a:t>
            </a:r>
            <a:r>
              <a:rPr lang="en-US" sz="2000" i="1" dirty="0" err="1" smtClean="0">
                <a:latin typeface="Times New Roman" pitchFamily="18" charset="0"/>
              </a:rPr>
              <a:t>ax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i="1" dirty="0" smtClean="0">
                <a:latin typeface="Times New Roman" pitchFamily="18" charset="0"/>
              </a:rPr>
              <a:t> + </a:t>
            </a:r>
            <a:r>
              <a:rPr lang="en-US" sz="2000" i="1" dirty="0" err="1" smtClean="0">
                <a:latin typeface="Times New Roman" pitchFamily="18" charset="0"/>
              </a:rPr>
              <a:t>by</a:t>
            </a:r>
            <a:r>
              <a:rPr lang="en-US" sz="2000" i="1" baseline="-25000" dirty="0" err="1" smtClean="0">
                <a:latin typeface="Times New Roman" pitchFamily="18" charset="0"/>
              </a:rPr>
              <a:t>i</a:t>
            </a:r>
            <a:r>
              <a:rPr lang="en-US" sz="2000" i="1" dirty="0" smtClean="0">
                <a:latin typeface="Times New Roman" pitchFamily="18" charset="0"/>
              </a:rPr>
              <a:t> + c</a:t>
            </a:r>
            <a:r>
              <a:rPr lang="en-US" sz="2000" dirty="0" smtClean="0">
                <a:latin typeface="Times New Roman" pitchFamily="18" charset="0"/>
              </a:rPr>
              <a:t>|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Find </a:t>
            </a:r>
            <a:r>
              <a:rPr lang="en-US" sz="2000" dirty="0" smtClean="0">
                <a:latin typeface="Times New Roman" pitchFamily="18" charset="0"/>
              </a:rPr>
              <a:t>(</a:t>
            </a:r>
            <a:r>
              <a:rPr lang="en-US" sz="2000" i="1" dirty="0" smtClean="0">
                <a:latin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</a:rPr>
              <a:t>, c) </a:t>
            </a:r>
            <a:r>
              <a:rPr lang="en-US" sz="2000" dirty="0" smtClean="0"/>
              <a:t>to minimize the sum of squared perpendicular distances</a:t>
            </a:r>
          </a:p>
        </p:txBody>
      </p:sp>
      <p:graphicFrame>
        <p:nvGraphicFramePr>
          <p:cNvPr id="5122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Equation" r:id="rId4" imgW="1549080" imgH="291960" progId="Equation.3">
                  <p:embed/>
                </p:oleObj>
              </mc:Choice>
              <mc:Fallback>
                <p:oleObj name="Equation" r:id="rId4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, 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prstClr val="black"/>
                </a:solidFill>
                <a:latin typeface="Times New Roman" pitchFamily="18" charset="0"/>
              </a:rPr>
              <a:t>ax+by+c</a:t>
            </a:r>
            <a:r>
              <a:rPr lang="en-US" sz="2400" i="1" dirty="0" smtClean="0">
                <a:solidFill>
                  <a:prstClr val="black"/>
                </a:solidFill>
                <a:latin typeface="Times New Roman" pitchFamily="18" charset="0"/>
              </a:rPr>
              <a:t>=0</a:t>
            </a:r>
            <a:endParaRPr lang="en-US" sz="2400" i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5123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3200400"/>
          <a:ext cx="3429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9" name="Equation" r:id="rId7" imgW="1549080" imgH="291960" progId="Equation.3">
                  <p:embed/>
                </p:oleObj>
              </mc:Choice>
              <mc:Fallback>
                <p:oleObj name="Equation" r:id="rId7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00400"/>
                        <a:ext cx="3429000" cy="646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24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Unit normal: 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N=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a, b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Slide modified from S. Lazebnik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7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least squares</a:t>
            </a:r>
          </a:p>
        </p:txBody>
      </p:sp>
      <p:sp>
        <p:nvSpPr>
          <p:cNvPr id="61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Find </a:t>
            </a:r>
            <a:r>
              <a:rPr lang="en-US" sz="2000" dirty="0" smtClean="0">
                <a:latin typeface="Times New Roman" pitchFamily="18" charset="0"/>
              </a:rPr>
              <a:t>(</a:t>
            </a:r>
            <a:r>
              <a:rPr lang="en-US" sz="2000" i="1" dirty="0" smtClean="0">
                <a:latin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</a:rPr>
              <a:t>c</a:t>
            </a:r>
            <a:r>
              <a:rPr lang="en-US" sz="2000" dirty="0" smtClean="0">
                <a:latin typeface="Times New Roman" pitchFamily="18" charset="0"/>
              </a:rPr>
              <a:t>) </a:t>
            </a:r>
            <a:r>
              <a:rPr lang="en-US" sz="2000" dirty="0" smtClean="0"/>
              <a:t>to minimize the sum of squared perpendicular distances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4" name="Equation" r:id="rId4" imgW="1549080" imgH="291960" progId="Equation.3">
                  <p:embed/>
                </p:oleObj>
              </mc:Choice>
              <mc:Fallback>
                <p:oleObj name="Equation" r:id="rId4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Rectangle 6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, </a:t>
            </a:r>
            <a:r>
              <a:rPr lang="en-US" sz="2400" i="1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lang="en-US" sz="2400" i="1" baseline="-2500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156" name="Rectangle 7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prstClr val="black"/>
                </a:solidFill>
                <a:latin typeface="Times New Roman" pitchFamily="18" charset="0"/>
              </a:rPr>
              <a:t>ax+by+c</a:t>
            </a:r>
            <a:r>
              <a:rPr lang="en-US" sz="2400" i="1" dirty="0" smtClean="0">
                <a:solidFill>
                  <a:prstClr val="black"/>
                </a:solidFill>
                <a:latin typeface="Times New Roman" pitchFamily="18" charset="0"/>
              </a:rPr>
              <a:t>=0</a:t>
            </a:r>
            <a:endParaRPr lang="en-US" sz="2400" i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6147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1752600"/>
          <a:ext cx="3429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5" name="Equation" r:id="rId7" imgW="1549080" imgH="291960" progId="Equation.3">
                  <p:embed/>
                </p:oleObj>
              </mc:Choice>
              <mc:Fallback>
                <p:oleObj name="Equation" r:id="rId7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3429000" cy="646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Rectangle 9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Unit normal: 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N=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sz="2000" i="1">
                <a:solidFill>
                  <a:prstClr val="black"/>
                </a:solidFill>
                <a:latin typeface="Times New Roman" pitchFamily="18" charset="0"/>
              </a:rPr>
              <a:t>a, b</a:t>
            </a:r>
            <a:r>
              <a:rPr lang="en-US" sz="200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48160"/>
              </p:ext>
            </p:extLst>
          </p:nvPr>
        </p:nvGraphicFramePr>
        <p:xfrm>
          <a:off x="403225" y="2667000"/>
          <a:ext cx="36877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6" name="Equation" r:id="rId9" imgW="1879560" imgH="393480" progId="Equation.3">
                  <p:embed/>
                </p:oleObj>
              </mc:Choice>
              <mc:Fallback>
                <p:oleObj name="Equation" r:id="rId9" imgW="1879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2667000"/>
                        <a:ext cx="3687763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50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255399"/>
              </p:ext>
            </p:extLst>
          </p:nvPr>
        </p:nvGraphicFramePr>
        <p:xfrm>
          <a:off x="4778375" y="2674938"/>
          <a:ext cx="423386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7" name="Equation" r:id="rId11" imgW="2311200" imgH="393480" progId="Equation.3">
                  <p:embed/>
                </p:oleObj>
              </mc:Choice>
              <mc:Fallback>
                <p:oleObj name="Equation" r:id="rId11" imgW="2311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2674938"/>
                        <a:ext cx="4233863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5036" name="Object 12"/>
          <p:cNvGraphicFramePr>
            <a:graphicFrameLocks noChangeAspect="1"/>
          </p:cNvGraphicFramePr>
          <p:nvPr/>
        </p:nvGraphicFramePr>
        <p:xfrm>
          <a:off x="317500" y="3360738"/>
          <a:ext cx="8628063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8" name="Equation" r:id="rId13" imgW="4267080" imgH="761760" progId="Equation.3">
                  <p:embed/>
                </p:oleObj>
              </mc:Choice>
              <mc:Fallback>
                <p:oleObj name="Equation" r:id="rId13" imgW="42670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3360738"/>
                        <a:ext cx="8628063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5040" name="Text Box 16"/>
          <p:cNvSpPr txBox="1">
            <a:spLocks noChangeArrowheads="1"/>
          </p:cNvSpPr>
          <p:nvPr/>
        </p:nvSpPr>
        <p:spPr bwMode="auto">
          <a:xfrm>
            <a:off x="233614" y="5715000"/>
            <a:ext cx="8529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Solution is eigenvector corresponding to smallest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eigenvalue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of A</a:t>
            </a:r>
            <a:r>
              <a:rPr lang="en-US" sz="2400" baseline="30000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6488668"/>
            <a:ext cx="81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See details on Raleigh Quotient: </a:t>
            </a:r>
            <a:r>
              <a:rPr lang="en-US" dirty="0" smtClean="0">
                <a:solidFill>
                  <a:prstClr val="black"/>
                </a:solidFill>
                <a:hlinkClick r:id="rId15"/>
              </a:rPr>
              <a:t>http://en.wikipedia.org/wiki/Rayleigh_quotient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" name="Object 12"/>
          <p:cNvGraphicFramePr>
            <a:graphicFrameLocks noChangeAspect="1"/>
          </p:cNvGraphicFramePr>
          <p:nvPr/>
        </p:nvGraphicFramePr>
        <p:xfrm>
          <a:off x="574675" y="4740275"/>
          <a:ext cx="73437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9" name="Equation" r:id="rId16" imgW="3632040" imgH="444240" progId="Equation.3">
                  <p:embed/>
                </p:oleObj>
              </mc:Choice>
              <mc:Fallback>
                <p:oleObj name="Equation" r:id="rId16" imgW="3632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4740275"/>
                        <a:ext cx="73437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Slide modified from S. Lazebnik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1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5040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81000" y="3581400"/>
            <a:ext cx="8305800" cy="2743200"/>
          </a:xfrm>
          <a:prstGeom prst="roundRect">
            <a:avLst/>
          </a:prstGeom>
          <a:solidFill>
            <a:srgbClr val="E6EDF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extrusionH="31750" contourW="19050" prstMaterial="matte">
            <a:bevelT w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Recap: Two Common Optimization Problems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3581400"/>
            <a:ext cx="4038600" cy="6858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3581400"/>
            <a:ext cx="4038600" cy="6397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Solution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</p:txBody>
      </p:sp>
      <p:graphicFrame>
        <p:nvGraphicFramePr>
          <p:cNvPr id="1665036" name="Object 12"/>
          <p:cNvGraphicFramePr>
            <a:graphicFrameLocks noChangeAspect="1"/>
          </p:cNvGraphicFramePr>
          <p:nvPr/>
        </p:nvGraphicFramePr>
        <p:xfrm>
          <a:off x="561975" y="4237037"/>
          <a:ext cx="44672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" name="Equation" r:id="rId3" imgW="2209680" imgH="203040" progId="Equation.3">
                  <p:embed/>
                </p:oleObj>
              </mc:Choice>
              <mc:Fallback>
                <p:oleObj name="Equation" r:id="rId3" imgW="220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4237037"/>
                        <a:ext cx="44672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512762" y="4770437"/>
          <a:ext cx="243998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Equation" r:id="rId5" imgW="1206360" imgH="419040" progId="Equation.3">
                  <p:embed/>
                </p:oleObj>
              </mc:Choice>
              <mc:Fallback>
                <p:oleObj name="Equation" r:id="rId5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" y="4770437"/>
                        <a:ext cx="243998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415796"/>
              </p:ext>
            </p:extLst>
          </p:nvPr>
        </p:nvGraphicFramePr>
        <p:xfrm>
          <a:off x="512763" y="5761038"/>
          <a:ext cx="41878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6" name="Equation" r:id="rId7" imgW="2070000" imgH="203040" progId="Equation.3">
                  <p:embed/>
                </p:oleObj>
              </mc:Choice>
              <mc:Fallback>
                <p:oleObj name="Equation" r:id="rId7" imgW="2070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761038"/>
                        <a:ext cx="418782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818188" y="4640263"/>
          <a:ext cx="22590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7" name="Equation" r:id="rId9" imgW="1117440" imgH="457200" progId="Equation.3">
                  <p:embed/>
                </p:oleObj>
              </mc:Choice>
              <mc:Fallback>
                <p:oleObj name="Equation" r:id="rId9" imgW="1117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8" y="4640263"/>
                        <a:ext cx="2259012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81000" y="1295400"/>
            <a:ext cx="8305800" cy="2057400"/>
            <a:chOff x="228600" y="4114800"/>
            <a:chExt cx="8305800" cy="2057400"/>
          </a:xfrm>
        </p:grpSpPr>
        <p:sp>
          <p:nvSpPr>
            <p:cNvPr id="19" name="Rounded Rectangle 18"/>
            <p:cNvSpPr/>
            <p:nvPr/>
          </p:nvSpPr>
          <p:spPr>
            <a:xfrm>
              <a:off x="228600" y="4114800"/>
              <a:ext cx="8305800" cy="2057400"/>
            </a:xfrm>
            <a:prstGeom prst="roundRect">
              <a:avLst/>
            </a:prstGeom>
            <a:solidFill>
              <a:srgbClr val="E6EDF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extrusionH="31750" contourW="19050" prstMaterial="matte">
              <a:bevelT w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Content Placeholder 10"/>
            <p:cNvSpPr txBox="1">
              <a:spLocks/>
            </p:cNvSpPr>
            <p:nvPr/>
          </p:nvSpPr>
          <p:spPr bwMode="auto">
            <a:xfrm>
              <a:off x="304800" y="4114800"/>
              <a:ext cx="4038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r>
                <a:rPr lang="en-US" sz="2800" smtClean="0">
                  <a:solidFill>
                    <a:prstClr val="black"/>
                  </a:solidFill>
                  <a:latin typeface="Calibri"/>
                </a:rPr>
                <a:t>Problem statement</a:t>
              </a:r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Content Placeholder 11"/>
            <p:cNvSpPr txBox="1">
              <a:spLocks/>
            </p:cNvSpPr>
            <p:nvPr/>
          </p:nvSpPr>
          <p:spPr bwMode="auto">
            <a:xfrm>
              <a:off x="4495800" y="4114800"/>
              <a:ext cx="4038600" cy="63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r>
                <a:rPr lang="en-US" sz="2800" smtClean="0">
                  <a:solidFill>
                    <a:prstClr val="black"/>
                  </a:solidFill>
                  <a:latin typeface="Calibri"/>
                </a:rPr>
                <a:t>Solution</a:t>
              </a:r>
            </a:p>
            <a:p>
              <a:pPr marL="342900" indent="-342900"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US" sz="2800" smtClean="0">
                <a:solidFill>
                  <a:prstClr val="black"/>
                </a:solidFill>
                <a:latin typeface="Calibri"/>
              </a:endParaRPr>
            </a:p>
            <a:p>
              <a:pPr marL="342900" indent="-342900"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685800" y="5456238"/>
            <a:ext cx="390525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18" name="Equation" r:id="rId11" imgW="1930320" imgH="203040" progId="Equation.3">
                    <p:embed/>
                  </p:oleObj>
                </mc:Choice>
                <mc:Fallback>
                  <p:oleObj name="Equation" r:id="rId11" imgW="1930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456238"/>
                          <a:ext cx="3905250" cy="411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5715000" y="5486400"/>
            <a:ext cx="117951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19" name="Equation" r:id="rId13" imgW="583920" imgH="177480" progId="Equation.3">
                    <p:embed/>
                  </p:oleObj>
                </mc:Choice>
                <mc:Fallback>
                  <p:oleObj name="Equation" r:id="rId13" imgW="5839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000" y="5486400"/>
                          <a:ext cx="1179512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70" name="Object 6"/>
            <p:cNvGraphicFramePr>
              <a:graphicFrameLocks noChangeAspect="1"/>
            </p:cNvGraphicFramePr>
            <p:nvPr/>
          </p:nvGraphicFramePr>
          <p:xfrm>
            <a:off x="1219200" y="4813300"/>
            <a:ext cx="2433637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20" name="Equation" r:id="rId15" imgW="1244520" imgH="266400" progId="Equation.3">
                    <p:embed/>
                  </p:oleObj>
                </mc:Choice>
                <mc:Fallback>
                  <p:oleObj name="Equation" r:id="rId15" imgW="12445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4813300"/>
                          <a:ext cx="2433637" cy="520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0933" name="Object 5"/>
            <p:cNvGraphicFramePr>
              <a:graphicFrameLocks noChangeAspect="1"/>
            </p:cNvGraphicFramePr>
            <p:nvPr/>
          </p:nvGraphicFramePr>
          <p:xfrm>
            <a:off x="5514975" y="4876800"/>
            <a:ext cx="2105025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21" name="Equation" r:id="rId17" imgW="1066680" imgH="253800" progId="Equation.3">
                    <p:embed/>
                  </p:oleObj>
                </mc:Choice>
                <mc:Fallback>
                  <p:oleObj name="Equation" r:id="rId17" imgW="10666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4975" y="4876800"/>
                          <a:ext cx="2105025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6934200" y="5498068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(</a:t>
              </a:r>
              <a:r>
                <a:rPr lang="en-US" dirty="0" err="1" smtClean="0">
                  <a:solidFill>
                    <a:prstClr val="black"/>
                  </a:solidFill>
                </a:rPr>
                <a:t>matlab</a:t>
              </a:r>
              <a:r>
                <a:rPr lang="en-US" dirty="0" smtClean="0">
                  <a:solidFill>
                    <a:prstClr val="black"/>
                  </a:solidFill>
                </a:rPr>
                <a:t>)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35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Least squares (global) optimization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Good</a:t>
            </a:r>
          </a:p>
          <a:p>
            <a:r>
              <a:rPr lang="en-US" sz="2800" dirty="0" smtClean="0"/>
              <a:t>Clearly specified objective</a:t>
            </a:r>
          </a:p>
          <a:p>
            <a:r>
              <a:rPr lang="en-US" sz="2800" dirty="0" smtClean="0"/>
              <a:t>Optimization is easy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Bad</a:t>
            </a:r>
          </a:p>
          <a:p>
            <a:r>
              <a:rPr lang="en-US" sz="2800" dirty="0" smtClean="0"/>
              <a:t>May not be what you want to optimize </a:t>
            </a:r>
          </a:p>
          <a:p>
            <a:r>
              <a:rPr lang="en-US" sz="2800" dirty="0" smtClean="0"/>
              <a:t>Sensitive to outliers</a:t>
            </a:r>
          </a:p>
          <a:p>
            <a:pPr lvl="1"/>
            <a:r>
              <a:rPr lang="en-US" sz="2400" dirty="0" smtClean="0"/>
              <a:t>Bad matches, extra points</a:t>
            </a:r>
          </a:p>
          <a:p>
            <a:r>
              <a:rPr lang="en-US" sz="2800" dirty="0" smtClean="0"/>
              <a:t>Doesn’t allow you to get multiple good fits</a:t>
            </a:r>
          </a:p>
          <a:p>
            <a:pPr lvl="1"/>
            <a:r>
              <a:rPr lang="en-US" sz="2400" dirty="0" smtClean="0"/>
              <a:t>Detecting multiple objects, lines, etc.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59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Least squares: Robustness to noise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Least squares fit to the red points: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163" y="14351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918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Least squares: Robustness to noise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Least squares fit with an outlier: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163" y="14351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1429" name="Text Box 5"/>
          <p:cNvSpPr txBox="1">
            <a:spLocks noChangeArrowheads="1"/>
          </p:cNvSpPr>
          <p:nvPr/>
        </p:nvSpPr>
        <p:spPr bwMode="auto">
          <a:xfrm>
            <a:off x="1371600" y="6288088"/>
            <a:ext cx="6799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/>
              <a:t>Problem: squared error heavily penalizes outliers</a:t>
            </a:r>
          </a:p>
        </p:txBody>
      </p:sp>
    </p:spTree>
    <p:extLst>
      <p:ext uri="{BB962C8B-B14F-4D97-AF65-F5344CB8AC3E}">
        <p14:creationId xmlns:p14="http://schemas.microsoft.com/office/powerpoint/2010/main" val="235501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4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296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Robust least squares (to deal with outliers)</a:t>
            </a:r>
            <a:endParaRPr lang="en-US" sz="3600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838200"/>
            <a:ext cx="8610600" cy="1981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dirty="0"/>
              <a:t>General approach: </a:t>
            </a:r>
          </a:p>
          <a:p>
            <a:pPr>
              <a:buFontTx/>
              <a:buNone/>
            </a:pPr>
            <a:r>
              <a:rPr lang="en-US" sz="2400" dirty="0"/>
              <a:t>    minimize</a:t>
            </a:r>
            <a:br>
              <a:rPr lang="en-US" sz="2400" dirty="0"/>
            </a:br>
            <a:endParaRPr lang="en-US" sz="2400" dirty="0"/>
          </a:p>
          <a:p>
            <a:pPr>
              <a:buNone/>
            </a:pPr>
            <a:r>
              <a:rPr lang="en-US" sz="2400" i="1" dirty="0" smtClean="0">
                <a:latin typeface="Times New Roman" pitchFamily="18" charset="0"/>
              </a:rPr>
              <a:t>	</a:t>
            </a:r>
          </a:p>
          <a:p>
            <a:pPr>
              <a:buNone/>
            </a:pPr>
            <a:r>
              <a:rPr lang="en-US" sz="2400" i="1" dirty="0" smtClean="0">
                <a:latin typeface="Times New Roman" pitchFamily="18" charset="0"/>
              </a:rPr>
              <a:t>	</a:t>
            </a:r>
            <a:r>
              <a:rPr lang="en-US" sz="2400" i="1" dirty="0" err="1" smtClean="0">
                <a:latin typeface="Times New Roman" pitchFamily="18" charset="0"/>
              </a:rPr>
              <a:t>u</a:t>
            </a:r>
            <a:r>
              <a:rPr lang="en-US" sz="2400" i="1" baseline="-25000" dirty="0" err="1" smtClean="0"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l-GR" sz="2400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cs typeface="Times New Roman" pitchFamily="18" charset="0"/>
              </a:rPr>
              <a:t> – residual of </a:t>
            </a:r>
            <a:r>
              <a:rPr lang="en-US" sz="2400" dirty="0" err="1">
                <a:cs typeface="Times New Roman" pitchFamily="18" charset="0"/>
              </a:rPr>
              <a:t>i</a:t>
            </a:r>
            <a:r>
              <a:rPr lang="en-US" sz="2400" baseline="30000" dirty="0" err="1">
                <a:cs typeface="Times New Roman" pitchFamily="18" charset="0"/>
              </a:rPr>
              <a:t>th</a:t>
            </a:r>
            <a:r>
              <a:rPr lang="en-US" sz="2400" dirty="0">
                <a:cs typeface="Times New Roman" pitchFamily="18" charset="0"/>
              </a:rPr>
              <a:t> point </a:t>
            </a:r>
            <a:r>
              <a:rPr lang="en-US" sz="2400" dirty="0" err="1">
                <a:cs typeface="Times New Roman" pitchFamily="18" charset="0"/>
              </a:rPr>
              <a:t>w.r.t</a:t>
            </a:r>
            <a:r>
              <a:rPr lang="en-US" sz="2400" dirty="0">
                <a:cs typeface="Times New Roman" pitchFamily="18" charset="0"/>
              </a:rPr>
              <a:t>. model parameters </a:t>
            </a:r>
            <a:r>
              <a:rPr lang="el-GR" sz="2400" i="1" dirty="0"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/>
            </a:r>
            <a:br>
              <a:rPr lang="en-US" sz="2400" dirty="0">
                <a:cs typeface="Times New Roman" pitchFamily="18" charset="0"/>
              </a:rPr>
            </a:br>
            <a:r>
              <a:rPr lang="el-GR" sz="2400" i="1" dirty="0">
                <a:cs typeface="Times New Roman" pitchFamily="18" charset="0"/>
              </a:rPr>
              <a:t>ρ</a:t>
            </a:r>
            <a:r>
              <a:rPr lang="en-US" sz="2400" dirty="0">
                <a:cs typeface="Times New Roman" pitchFamily="18" charset="0"/>
              </a:rPr>
              <a:t> – robust function</a:t>
            </a:r>
            <a:r>
              <a:rPr lang="en-US" sz="2400" dirty="0"/>
              <a:t> with scale parameter </a:t>
            </a:r>
            <a:r>
              <a:rPr lang="el-GR" sz="2400" dirty="0">
                <a:cs typeface="Times New Roman" pitchFamily="18" charset="0"/>
              </a:rPr>
              <a:t>σ</a:t>
            </a:r>
            <a:r>
              <a:rPr lang="en-US" sz="2400" dirty="0">
                <a:cs typeface="Times New Roman" pitchFamily="18" charset="0"/>
              </a:rPr>
              <a:t>  </a:t>
            </a: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667000" y="1295400"/>
          <a:ext cx="2352675" cy="74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Equation" r:id="rId4" imgW="1079280" imgH="342720" progId="Equation.3">
                  <p:embed/>
                </p:oleObj>
              </mc:Choice>
              <mc:Fallback>
                <p:oleObj name="Equation" r:id="rId4" imgW="10792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95400"/>
                        <a:ext cx="2352675" cy="747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3128963"/>
            <a:ext cx="4724400" cy="3424237"/>
          </a:xfrm>
          <a:prstGeom prst="rect">
            <a:avLst/>
          </a:prstGeom>
          <a:noFill/>
        </p:spPr>
      </p:pic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3048000"/>
            <a:ext cx="2362200" cy="7762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5257800" y="3352800"/>
            <a:ext cx="3352800" cy="173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The robust function </a:t>
            </a:r>
            <a:r>
              <a:rPr lang="el-GR" sz="2400" i="1" dirty="0" smtClean="0">
                <a:solidFill>
                  <a:srgbClr val="000000"/>
                </a:solidFill>
                <a:cs typeface="Times New Roman" pitchFamily="18" charset="0"/>
              </a:rPr>
              <a:t>ρ</a:t>
            </a:r>
            <a:r>
              <a:rPr lang="en-US" sz="2000" dirty="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Favors a configuration </a:t>
            </a:r>
          </a:p>
          <a:p>
            <a:pPr eaLnBrk="0" hangingPunct="0">
              <a:spcBef>
                <a:spcPct val="20000"/>
              </a:spcBef>
            </a:pPr>
            <a:r>
              <a:rPr lang="en-US" dirty="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with small residuals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Constant penalty for large residuals</a:t>
            </a:r>
            <a:endParaRPr lang="en-US" i="1" dirty="0" smtClean="0">
              <a:solidFill>
                <a:srgbClr val="000000"/>
              </a:solidFill>
              <a:latin typeface="Futura Bk BT" pitchFamily="34" charset="0"/>
              <a:cs typeface="Arial" charset="0"/>
            </a:endParaRPr>
          </a:p>
        </p:txBody>
      </p:sp>
      <p:graphicFrame>
        <p:nvGraphicFramePr>
          <p:cNvPr id="809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085342"/>
              </p:ext>
            </p:extLst>
          </p:nvPr>
        </p:nvGraphicFramePr>
        <p:xfrm>
          <a:off x="5513388" y="1295400"/>
          <a:ext cx="24193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1" name="Equation" r:id="rId8" imgW="1549080" imgH="291960" progId="Equation.3">
                  <p:embed/>
                </p:oleObj>
              </mc:Choice>
              <mc:Fallback>
                <p:oleObj name="Equation" r:id="rId8" imgW="1549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1295400"/>
                        <a:ext cx="24193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Slide from S. Savarese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5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163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scale: Just right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714500" y="6034088"/>
            <a:ext cx="593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The effect of the outlier is minimized</a:t>
            </a:r>
          </a:p>
        </p:txBody>
      </p:sp>
    </p:spTree>
    <p:extLst>
      <p:ext uri="{BB962C8B-B14F-4D97-AF65-F5344CB8AC3E}">
        <p14:creationId xmlns:p14="http://schemas.microsoft.com/office/powerpoint/2010/main" val="72833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 Matching and Robust Fitting</a:t>
            </a:r>
            <a:endParaRPr lang="en-US" dirty="0" smtClean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James Hays</a:t>
            </a: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533400" y="6488113"/>
            <a:ext cx="8369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Acknowledgment: Many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slides from Derek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Hoiem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Grauman&amp;Leibe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2008 AAAI Tutorial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324600" y="28956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Read </a:t>
            </a:r>
            <a:r>
              <a:rPr lang="en-US" altLang="en-US" sz="2400" dirty="0" err="1">
                <a:solidFill>
                  <a:srgbClr val="C00000"/>
                </a:solidFill>
              </a:rPr>
              <a:t>Szeliski</a:t>
            </a:r>
            <a:r>
              <a:rPr lang="en-US" altLang="en-US" sz="2400" dirty="0">
                <a:solidFill>
                  <a:srgbClr val="C00000"/>
                </a:solidFill>
              </a:rPr>
              <a:t> 4.1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7"/>
          <p:cNvSpPr txBox="1">
            <a:spLocks noChangeArrowheads="1"/>
          </p:cNvSpPr>
          <p:nvPr/>
        </p:nvSpPr>
        <p:spPr bwMode="auto">
          <a:xfrm>
            <a:off x="1066800" y="5867400"/>
            <a:ext cx="71532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The error value is almost the same for every</a:t>
            </a:r>
            <a:br>
              <a:rPr lang="en-US" b="0"/>
            </a:br>
            <a:r>
              <a:rPr lang="en-US" b="0"/>
              <a:t>point and the fit is very poor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163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scale: Too small</a:t>
            </a:r>
          </a:p>
        </p:txBody>
      </p:sp>
    </p:spTree>
    <p:extLst>
      <p:ext uri="{BB962C8B-B14F-4D97-AF65-F5344CB8AC3E}">
        <p14:creationId xmlns:p14="http://schemas.microsoft.com/office/powerpoint/2010/main" val="55175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163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scale: Too large</a:t>
            </a: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1357313" y="6034088"/>
            <a:ext cx="67960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Behaves much the same as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96602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estimation: Details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Robust fitting is a nonlinear optimization problem that must be solved iteratively</a:t>
            </a:r>
          </a:p>
          <a:p>
            <a:pPr>
              <a:buFontTx/>
              <a:buChar char="•"/>
            </a:pPr>
            <a:r>
              <a:rPr lang="en-US" dirty="0" smtClean="0"/>
              <a:t>Least squares solution can be used for initialization</a:t>
            </a:r>
          </a:p>
          <a:p>
            <a:pPr>
              <a:buFontTx/>
              <a:buChar char="•"/>
            </a:pPr>
            <a:r>
              <a:rPr lang="en-US" dirty="0" smtClean="0"/>
              <a:t>Scale of robust function should be chosen adaptively based on median residual </a:t>
            </a:r>
          </a:p>
        </p:txBody>
      </p:sp>
    </p:spTree>
    <p:extLst>
      <p:ext uri="{BB962C8B-B14F-4D97-AF65-F5344CB8AC3E}">
        <p14:creationId xmlns:p14="http://schemas.microsoft.com/office/powerpoint/2010/main" val="38190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Other ways to search for parameters (for when no closed form solution exists)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35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Line search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or each parameter, step through values and choose value that gives best fit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Repeat (1) until no parameter changes</a:t>
            </a:r>
          </a:p>
          <a:p>
            <a:pPr marL="514350" indent="-457200"/>
            <a:endParaRPr lang="en-US" dirty="0" smtClean="0"/>
          </a:p>
          <a:p>
            <a:pPr marL="514350" indent="-457200"/>
            <a:r>
              <a:rPr lang="en-US" dirty="0" smtClean="0"/>
              <a:t>Grid search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Propose several sets of parameters, evenly sampled in the joint 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Choose best (or top few) and sample joint parameters around the current best; repeat</a:t>
            </a:r>
          </a:p>
          <a:p>
            <a:pPr marL="571500" indent="-514350"/>
            <a:endParaRPr lang="en-US" dirty="0"/>
          </a:p>
          <a:p>
            <a:pPr marL="571500" indent="-514350"/>
            <a:r>
              <a:rPr lang="en-US" dirty="0" smtClean="0"/>
              <a:t>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Provide initial position (e.g., random)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Locally search for better parameters by following gradient</a:t>
            </a:r>
          </a:p>
        </p:txBody>
      </p:sp>
    </p:spTree>
    <p:extLst>
      <p:ext uri="{BB962C8B-B14F-4D97-AF65-F5344CB8AC3E}">
        <p14:creationId xmlns:p14="http://schemas.microsoft.com/office/powerpoint/2010/main" val="98697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Hypothesize and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 parameters</a:t>
            </a:r>
          </a:p>
          <a:p>
            <a:pPr marL="914400" lvl="1" indent="-514350"/>
            <a:r>
              <a:rPr lang="en-US" dirty="0" smtClean="0"/>
              <a:t>Try all possible</a:t>
            </a:r>
          </a:p>
          <a:p>
            <a:pPr marL="914400" lvl="1" indent="-514350"/>
            <a:r>
              <a:rPr lang="en-US" dirty="0" smtClean="0"/>
              <a:t>Each point votes for all consistent parameters</a:t>
            </a:r>
          </a:p>
          <a:p>
            <a:pPr marL="914400" lvl="1" indent="-514350"/>
            <a:r>
              <a:rPr lang="en-US" dirty="0" smtClean="0"/>
              <a:t>Repeatedly sample enough points to solve for parameters</a:t>
            </a:r>
          </a:p>
          <a:p>
            <a:pPr marL="914400" lvl="1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Score the given parameters</a:t>
            </a:r>
          </a:p>
          <a:p>
            <a:pPr marL="914400" lvl="1" indent="-514350"/>
            <a:r>
              <a:rPr lang="en-US" dirty="0" smtClean="0"/>
              <a:t>Number of consistent points, possibly weighted by distance</a:t>
            </a:r>
          </a:p>
          <a:p>
            <a:pPr marL="914400" lvl="1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from among the set of parameters</a:t>
            </a:r>
          </a:p>
          <a:p>
            <a:pPr marL="914400" lvl="1" indent="-514350"/>
            <a:r>
              <a:rPr lang="en-US" dirty="0" smtClean="0"/>
              <a:t>Global or local maximum of scores</a:t>
            </a:r>
          </a:p>
          <a:p>
            <a:pPr marL="914400" lvl="1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Possibly refine parameters using inliers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4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Hough Transform: Outline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Create a grid of parameter values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Each point votes for a set of parameters, incrementing those values in grid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Find maximum or local maxima in grid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81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756025" y="54102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066800" y="32766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4975225" y="32766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V="1">
            <a:off x="4670425" y="35052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4670425" y="38100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126288" y="5334000"/>
            <a:ext cx="363537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b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4152900" y="3276600"/>
            <a:ext cx="4508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m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3516643" y="6248400"/>
            <a:ext cx="1704313" cy="46166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y = m x + b</a:t>
            </a: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 smtClean="0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791200" y="4114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2514600" y="43434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981200" y="38100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2263775" y="41148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381000" y="1828800"/>
            <a:ext cx="76962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Given a set of points, find the curve or line that explains the data points best</a:t>
            </a: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381000" y="1128713"/>
            <a:ext cx="71278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40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P.V.C. Hough, </a:t>
            </a:r>
            <a:r>
              <a:rPr lang="en-US" sz="1400" i="1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Machine Analysis of Bubble Chamber Pictures,</a:t>
            </a:r>
            <a:r>
              <a:rPr lang="en-US" sz="140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Proc. Int. Conf. High Energy Accelerators and Instrumentation, 1959 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5241925" y="5676900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Futura Bk BT" pitchFamily="34" charset="0"/>
              </a:rPr>
              <a:t>Hough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1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7" grpId="0" animBg="1"/>
      <p:bldP spid="20488" grpId="0" animBg="1"/>
      <p:bldP spid="20489" grpId="0" animBg="1"/>
      <p:bldP spid="20496" grpId="0" animBg="1"/>
      <p:bldP spid="20497" grpId="0" animBg="1"/>
      <p:bldP spid="20498" grpId="0" animBg="1"/>
      <p:bldP spid="2049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 flipV="1">
            <a:off x="1546225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1546225" y="33528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56025" y="34290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066800" y="12954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146425" y="2971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994025" y="2819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765425" y="2590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2536825" y="2362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2384425" y="2209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2003425" y="1828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1851025" y="1676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1698625" y="15240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4975225" y="12954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 flipV="1">
            <a:off x="5203825" y="1295400"/>
            <a:ext cx="16002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746625" y="1219200"/>
            <a:ext cx="2438400" cy="1828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 flipV="1">
            <a:off x="4975225" y="1295400"/>
            <a:ext cx="21336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V="1">
            <a:off x="4670425" y="1905000"/>
            <a:ext cx="2895600" cy="53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4670425" y="15240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4670425" y="18288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V="1">
            <a:off x="4692650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4692650" y="33528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7126288" y="3352800"/>
            <a:ext cx="363537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b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4152900" y="1295400"/>
            <a:ext cx="4508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m</a:t>
            </a:r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>
            <a:off x="4670425" y="16002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4670425" y="2057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4670425" y="2438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4670425" y="28956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51276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>
            <a:off x="5584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61182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65754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1" name="Line 33"/>
          <p:cNvSpPr>
            <a:spLocks noChangeShapeType="1"/>
          </p:cNvSpPr>
          <p:nvPr/>
        </p:nvSpPr>
        <p:spPr bwMode="auto">
          <a:xfrm>
            <a:off x="7108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>
            <a:off x="75660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066800" y="3886200"/>
            <a:ext cx="6940550" cy="2819400"/>
            <a:chOff x="672" y="2448"/>
            <a:chExt cx="4372" cy="1776"/>
          </a:xfrm>
        </p:grpSpPr>
        <p:sp>
          <p:nvSpPr>
            <p:cNvPr id="22564" name="Oval 36"/>
            <p:cNvSpPr>
              <a:spLocks noChangeArrowheads="1"/>
            </p:cNvSpPr>
            <p:nvPr/>
          </p:nvSpPr>
          <p:spPr bwMode="auto">
            <a:xfrm>
              <a:off x="2078" y="350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5" name="Oval 37"/>
            <p:cNvSpPr>
              <a:spLocks noChangeArrowheads="1"/>
            </p:cNvSpPr>
            <p:nvPr/>
          </p:nvSpPr>
          <p:spPr bwMode="auto">
            <a:xfrm>
              <a:off x="1934" y="340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6" name="Oval 38"/>
            <p:cNvSpPr>
              <a:spLocks noChangeArrowheads="1"/>
            </p:cNvSpPr>
            <p:nvPr/>
          </p:nvSpPr>
          <p:spPr bwMode="auto">
            <a:xfrm>
              <a:off x="1790" y="326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7" name="Oval 39"/>
            <p:cNvSpPr>
              <a:spLocks noChangeArrowheads="1"/>
            </p:cNvSpPr>
            <p:nvPr/>
          </p:nvSpPr>
          <p:spPr bwMode="auto">
            <a:xfrm>
              <a:off x="1646" y="3072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8" name="Oval 40"/>
            <p:cNvSpPr>
              <a:spLocks noChangeArrowheads="1"/>
            </p:cNvSpPr>
            <p:nvPr/>
          </p:nvSpPr>
          <p:spPr bwMode="auto">
            <a:xfrm>
              <a:off x="1502" y="292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9" name="Oval 41"/>
            <p:cNvSpPr>
              <a:spLocks noChangeArrowheads="1"/>
            </p:cNvSpPr>
            <p:nvPr/>
          </p:nvSpPr>
          <p:spPr bwMode="auto">
            <a:xfrm>
              <a:off x="1358" y="278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0" name="Oval 42"/>
            <p:cNvSpPr>
              <a:spLocks noChangeArrowheads="1"/>
            </p:cNvSpPr>
            <p:nvPr/>
          </p:nvSpPr>
          <p:spPr bwMode="auto">
            <a:xfrm>
              <a:off x="1214" y="268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1" name="Line 43"/>
            <p:cNvSpPr>
              <a:spLocks noChangeShapeType="1"/>
            </p:cNvSpPr>
            <p:nvPr/>
          </p:nvSpPr>
          <p:spPr bwMode="auto">
            <a:xfrm flipV="1">
              <a:off x="974" y="2448"/>
              <a:ext cx="0" cy="139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2" name="Line 44"/>
            <p:cNvSpPr>
              <a:spLocks noChangeShapeType="1"/>
            </p:cNvSpPr>
            <p:nvPr/>
          </p:nvSpPr>
          <p:spPr bwMode="auto">
            <a:xfrm>
              <a:off x="974" y="3840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3" name="Text Box 45"/>
            <p:cNvSpPr txBox="1">
              <a:spLocks noChangeArrowheads="1"/>
            </p:cNvSpPr>
            <p:nvPr/>
          </p:nvSpPr>
          <p:spPr bwMode="auto">
            <a:xfrm>
              <a:off x="2366" y="3888"/>
              <a:ext cx="203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solidFill>
                    <a:srgbClr val="000000"/>
                  </a:solidFill>
                  <a:latin typeface="Futura Bk BT" pitchFamily="34" charset="0"/>
                </a:rPr>
                <a:t>x</a:t>
              </a:r>
            </a:p>
          </p:txBody>
        </p:sp>
        <p:sp>
          <p:nvSpPr>
            <p:cNvPr id="22574" name="Text Box 46"/>
            <p:cNvSpPr txBox="1">
              <a:spLocks noChangeArrowheads="1"/>
            </p:cNvSpPr>
            <p:nvPr/>
          </p:nvSpPr>
          <p:spPr bwMode="auto">
            <a:xfrm>
              <a:off x="672" y="2544"/>
              <a:ext cx="206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solidFill>
                    <a:srgbClr val="000000"/>
                  </a:solidFill>
                  <a:latin typeface="Futura Bk BT" pitchFamily="34" charset="0"/>
                </a:rPr>
                <a:t>y</a:t>
              </a:r>
            </a:p>
          </p:txBody>
        </p:sp>
        <p:sp>
          <p:nvSpPr>
            <p:cNvPr id="22575" name="Line 47"/>
            <p:cNvSpPr>
              <a:spLocks noChangeShapeType="1"/>
            </p:cNvSpPr>
            <p:nvPr/>
          </p:nvSpPr>
          <p:spPr bwMode="auto">
            <a:xfrm>
              <a:off x="1118" y="2640"/>
              <a:ext cx="1248" cy="10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6" name="Line 48"/>
            <p:cNvSpPr>
              <a:spLocks noChangeShapeType="1"/>
            </p:cNvSpPr>
            <p:nvPr/>
          </p:nvSpPr>
          <p:spPr bwMode="auto">
            <a:xfrm flipV="1">
              <a:off x="2990" y="2448"/>
              <a:ext cx="4" cy="1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7" name="Line 49"/>
            <p:cNvSpPr>
              <a:spLocks noChangeShapeType="1"/>
            </p:cNvSpPr>
            <p:nvPr/>
          </p:nvSpPr>
          <p:spPr bwMode="auto">
            <a:xfrm>
              <a:off x="2990" y="3936"/>
              <a:ext cx="205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8" name="Text Box 50"/>
            <p:cNvSpPr txBox="1">
              <a:spLocks noChangeArrowheads="1"/>
            </p:cNvSpPr>
            <p:nvPr/>
          </p:nvSpPr>
          <p:spPr bwMode="auto">
            <a:xfrm>
              <a:off x="2654" y="2544"/>
              <a:ext cx="284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solidFill>
                    <a:srgbClr val="000000"/>
                  </a:solidFill>
                  <a:latin typeface="Futura Bk BT" pitchFamily="34" charset="0"/>
                </a:rPr>
                <a:t>m</a:t>
              </a:r>
            </a:p>
          </p:txBody>
        </p:sp>
        <p:sp>
          <p:nvSpPr>
            <p:cNvPr id="22579" name="Line 51"/>
            <p:cNvSpPr>
              <a:spLocks noChangeShapeType="1"/>
            </p:cNvSpPr>
            <p:nvPr/>
          </p:nvSpPr>
          <p:spPr bwMode="auto">
            <a:xfrm>
              <a:off x="2980" y="2736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0" name="Line 52"/>
            <p:cNvSpPr>
              <a:spLocks noChangeShapeType="1"/>
            </p:cNvSpPr>
            <p:nvPr/>
          </p:nvSpPr>
          <p:spPr bwMode="auto">
            <a:xfrm>
              <a:off x="2980" y="360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1" name="Line 53"/>
            <p:cNvSpPr>
              <a:spLocks noChangeShapeType="1"/>
            </p:cNvSpPr>
            <p:nvPr/>
          </p:nvSpPr>
          <p:spPr bwMode="auto">
            <a:xfrm>
              <a:off x="3268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2" name="Line 54"/>
            <p:cNvSpPr>
              <a:spLocks noChangeShapeType="1"/>
            </p:cNvSpPr>
            <p:nvPr/>
          </p:nvSpPr>
          <p:spPr bwMode="auto">
            <a:xfrm>
              <a:off x="3892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3" name="Line 55"/>
            <p:cNvSpPr>
              <a:spLocks noChangeShapeType="1"/>
            </p:cNvSpPr>
            <p:nvPr/>
          </p:nvSpPr>
          <p:spPr bwMode="auto">
            <a:xfrm>
              <a:off x="4180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4" name="Line 56"/>
            <p:cNvSpPr>
              <a:spLocks noChangeShapeType="1"/>
            </p:cNvSpPr>
            <p:nvPr/>
          </p:nvSpPr>
          <p:spPr bwMode="auto">
            <a:xfrm>
              <a:off x="451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5" name="Line 57"/>
            <p:cNvSpPr>
              <a:spLocks noChangeShapeType="1"/>
            </p:cNvSpPr>
            <p:nvPr/>
          </p:nvSpPr>
          <p:spPr bwMode="auto">
            <a:xfrm>
              <a:off x="4804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6" name="Line 58"/>
            <p:cNvSpPr>
              <a:spLocks noChangeShapeType="1"/>
            </p:cNvSpPr>
            <p:nvPr/>
          </p:nvSpPr>
          <p:spPr bwMode="auto">
            <a:xfrm>
              <a:off x="2990" y="3024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7" name="Line 59"/>
            <p:cNvSpPr>
              <a:spLocks noChangeShapeType="1"/>
            </p:cNvSpPr>
            <p:nvPr/>
          </p:nvSpPr>
          <p:spPr bwMode="auto">
            <a:xfrm>
              <a:off x="2990" y="3312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8" name="Line 60"/>
            <p:cNvSpPr>
              <a:spLocks noChangeShapeType="1"/>
            </p:cNvSpPr>
            <p:nvPr/>
          </p:nvSpPr>
          <p:spPr bwMode="auto">
            <a:xfrm>
              <a:off x="356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9" name="Text Box 61"/>
            <p:cNvSpPr txBox="1">
              <a:spLocks noChangeArrowheads="1"/>
            </p:cNvSpPr>
            <p:nvPr/>
          </p:nvSpPr>
          <p:spPr bwMode="auto">
            <a:xfrm>
              <a:off x="303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0" name="Text Box 62"/>
            <p:cNvSpPr txBox="1">
              <a:spLocks noChangeArrowheads="1"/>
            </p:cNvSpPr>
            <p:nvPr/>
          </p:nvSpPr>
          <p:spPr bwMode="auto">
            <a:xfrm>
              <a:off x="33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5</a:t>
              </a:r>
            </a:p>
          </p:txBody>
        </p:sp>
        <p:sp>
          <p:nvSpPr>
            <p:cNvPr id="22591" name="Text Box 63"/>
            <p:cNvSpPr txBox="1">
              <a:spLocks noChangeArrowheads="1"/>
            </p:cNvSpPr>
            <p:nvPr/>
          </p:nvSpPr>
          <p:spPr bwMode="auto">
            <a:xfrm>
              <a:off x="3594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2" name="Text Box 64"/>
            <p:cNvSpPr txBox="1">
              <a:spLocks noChangeArrowheads="1"/>
            </p:cNvSpPr>
            <p:nvPr/>
          </p:nvSpPr>
          <p:spPr bwMode="auto">
            <a:xfrm>
              <a:off x="3930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3" name="Text Box 65"/>
            <p:cNvSpPr txBox="1">
              <a:spLocks noChangeArrowheads="1"/>
            </p:cNvSpPr>
            <p:nvPr/>
          </p:nvSpPr>
          <p:spPr bwMode="auto">
            <a:xfrm>
              <a:off x="421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594" name="Text Box 66"/>
            <p:cNvSpPr txBox="1">
              <a:spLocks noChangeArrowheads="1"/>
            </p:cNvSpPr>
            <p:nvPr/>
          </p:nvSpPr>
          <p:spPr bwMode="auto">
            <a:xfrm>
              <a:off x="45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595" name="Text Box 67"/>
            <p:cNvSpPr txBox="1">
              <a:spLocks noChangeArrowheads="1"/>
            </p:cNvSpPr>
            <p:nvPr/>
          </p:nvSpPr>
          <p:spPr bwMode="auto">
            <a:xfrm>
              <a:off x="30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6" name="Text Box 68"/>
            <p:cNvSpPr txBox="1">
              <a:spLocks noChangeArrowheads="1"/>
            </p:cNvSpPr>
            <p:nvPr/>
          </p:nvSpPr>
          <p:spPr bwMode="auto">
            <a:xfrm>
              <a:off x="327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7</a:t>
              </a:r>
            </a:p>
          </p:txBody>
        </p:sp>
        <p:sp>
          <p:nvSpPr>
            <p:cNvPr id="22597" name="Text Box 69"/>
            <p:cNvSpPr txBox="1">
              <a:spLocks noChangeArrowheads="1"/>
            </p:cNvSpPr>
            <p:nvPr/>
          </p:nvSpPr>
          <p:spPr bwMode="auto">
            <a:xfrm>
              <a:off x="3566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11</a:t>
              </a:r>
            </a:p>
          </p:txBody>
        </p:sp>
        <p:sp>
          <p:nvSpPr>
            <p:cNvPr id="22598" name="Text Box 70"/>
            <p:cNvSpPr txBox="1">
              <a:spLocks noChangeArrowheads="1"/>
            </p:cNvSpPr>
            <p:nvPr/>
          </p:nvSpPr>
          <p:spPr bwMode="auto">
            <a:xfrm>
              <a:off x="3872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10</a:t>
              </a:r>
            </a:p>
          </p:txBody>
        </p:sp>
        <p:sp>
          <p:nvSpPr>
            <p:cNvPr id="22599" name="Text Box 71"/>
            <p:cNvSpPr txBox="1">
              <a:spLocks noChangeArrowheads="1"/>
            </p:cNvSpPr>
            <p:nvPr/>
          </p:nvSpPr>
          <p:spPr bwMode="auto">
            <a:xfrm>
              <a:off x="42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4</a:t>
              </a:r>
            </a:p>
          </p:txBody>
        </p:sp>
        <p:sp>
          <p:nvSpPr>
            <p:cNvPr id="22600" name="Text Box 72"/>
            <p:cNvSpPr txBox="1">
              <a:spLocks noChangeArrowheads="1"/>
            </p:cNvSpPr>
            <p:nvPr/>
          </p:nvSpPr>
          <p:spPr bwMode="auto">
            <a:xfrm>
              <a:off x="4506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01" name="Text Box 73"/>
            <p:cNvSpPr txBox="1">
              <a:spLocks noChangeArrowheads="1"/>
            </p:cNvSpPr>
            <p:nvPr/>
          </p:nvSpPr>
          <p:spPr bwMode="auto">
            <a:xfrm>
              <a:off x="303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2" name="Text Box 74"/>
            <p:cNvSpPr txBox="1">
              <a:spLocks noChangeArrowheads="1"/>
            </p:cNvSpPr>
            <p:nvPr/>
          </p:nvSpPr>
          <p:spPr bwMode="auto">
            <a:xfrm>
              <a:off x="327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03" name="Text Box 75"/>
            <p:cNvSpPr txBox="1">
              <a:spLocks noChangeArrowheads="1"/>
            </p:cNvSpPr>
            <p:nvPr/>
          </p:nvSpPr>
          <p:spPr bwMode="auto">
            <a:xfrm>
              <a:off x="356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04" name="Text Box 76"/>
            <p:cNvSpPr txBox="1">
              <a:spLocks noChangeArrowheads="1"/>
            </p:cNvSpPr>
            <p:nvPr/>
          </p:nvSpPr>
          <p:spPr bwMode="auto">
            <a:xfrm>
              <a:off x="3882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4</a:t>
              </a:r>
            </a:p>
          </p:txBody>
        </p:sp>
        <p:sp>
          <p:nvSpPr>
            <p:cNvPr id="22605" name="Text Box 77"/>
            <p:cNvSpPr txBox="1">
              <a:spLocks noChangeArrowheads="1"/>
            </p:cNvSpPr>
            <p:nvPr/>
          </p:nvSpPr>
          <p:spPr bwMode="auto">
            <a:xfrm>
              <a:off x="421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5</a:t>
              </a:r>
            </a:p>
          </p:txBody>
        </p:sp>
        <p:sp>
          <p:nvSpPr>
            <p:cNvPr id="22606" name="Text Box 78"/>
            <p:cNvSpPr txBox="1">
              <a:spLocks noChangeArrowheads="1"/>
            </p:cNvSpPr>
            <p:nvPr/>
          </p:nvSpPr>
          <p:spPr bwMode="auto">
            <a:xfrm>
              <a:off x="452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7" name="Text Box 79"/>
            <p:cNvSpPr txBox="1">
              <a:spLocks noChangeArrowheads="1"/>
            </p:cNvSpPr>
            <p:nvPr/>
          </p:nvSpPr>
          <p:spPr bwMode="auto">
            <a:xfrm>
              <a:off x="30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8" name="Text Box 80"/>
            <p:cNvSpPr txBox="1">
              <a:spLocks noChangeArrowheads="1"/>
            </p:cNvSpPr>
            <p:nvPr/>
          </p:nvSpPr>
          <p:spPr bwMode="auto">
            <a:xfrm>
              <a:off x="329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09" name="Text Box 81"/>
            <p:cNvSpPr txBox="1">
              <a:spLocks noChangeArrowheads="1"/>
            </p:cNvSpPr>
            <p:nvPr/>
          </p:nvSpPr>
          <p:spPr bwMode="auto">
            <a:xfrm>
              <a:off x="356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0</a:t>
              </a:r>
            </a:p>
          </p:txBody>
        </p:sp>
        <p:sp>
          <p:nvSpPr>
            <p:cNvPr id="22610" name="Text Box 82"/>
            <p:cNvSpPr txBox="1">
              <a:spLocks noChangeArrowheads="1"/>
            </p:cNvSpPr>
            <p:nvPr/>
          </p:nvSpPr>
          <p:spPr bwMode="auto">
            <a:xfrm>
              <a:off x="3902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11" name="Text Box 83"/>
            <p:cNvSpPr txBox="1">
              <a:spLocks noChangeArrowheads="1"/>
            </p:cNvSpPr>
            <p:nvPr/>
          </p:nvSpPr>
          <p:spPr bwMode="auto">
            <a:xfrm>
              <a:off x="42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12" name="Text Box 84"/>
            <p:cNvSpPr txBox="1">
              <a:spLocks noChangeArrowheads="1"/>
            </p:cNvSpPr>
            <p:nvPr/>
          </p:nvSpPr>
          <p:spPr bwMode="auto">
            <a:xfrm>
              <a:off x="452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13" name="Text Box 85"/>
            <p:cNvSpPr txBox="1">
              <a:spLocks noChangeArrowheads="1"/>
            </p:cNvSpPr>
            <p:nvPr/>
          </p:nvSpPr>
          <p:spPr bwMode="auto">
            <a:xfrm>
              <a:off x="4489" y="3936"/>
              <a:ext cx="229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Futura Bk BT" pitchFamily="34" charset="0"/>
                </a:rPr>
                <a:t>b</a:t>
              </a:r>
            </a:p>
          </p:txBody>
        </p:sp>
        <p:sp>
          <p:nvSpPr>
            <p:cNvPr id="22614" name="Oval 86"/>
            <p:cNvSpPr>
              <a:spLocks noChangeArrowheads="1"/>
            </p:cNvSpPr>
            <p:nvPr/>
          </p:nvSpPr>
          <p:spPr bwMode="auto">
            <a:xfrm>
              <a:off x="3600" y="2976"/>
              <a:ext cx="576" cy="384"/>
            </a:xfrm>
            <a:prstGeom prst="ellipse">
              <a:avLst/>
            </a:prstGeom>
            <a:noFill/>
            <a:ln w="50800" algn="ctr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mtClean="0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</p:grpSp>
      <p:sp>
        <p:nvSpPr>
          <p:cNvPr id="22615" name="Oval 87"/>
          <p:cNvSpPr>
            <a:spLocks noChangeArrowheads="1"/>
          </p:cNvSpPr>
          <p:nvPr/>
        </p:nvSpPr>
        <p:spPr bwMode="auto">
          <a:xfrm>
            <a:off x="5867400" y="21336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16" name="Rectangle 88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 smtClean="0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0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5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Line 2"/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7" name="Line 3"/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8" name="Line 4"/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9" name="Text Box 5"/>
          <p:cNvSpPr txBox="1">
            <a:spLocks noChangeArrowheads="1"/>
          </p:cNvSpPr>
          <p:nvPr/>
        </p:nvSpPr>
        <p:spPr bwMode="auto">
          <a:xfrm>
            <a:off x="3756025" y="54102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1066800" y="32766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26314" name="Line 10"/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15" name="Line 11"/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19" name="Rectangle 15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 smtClean="0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226321" name="Oval 17"/>
          <p:cNvSpPr>
            <a:spLocks noChangeArrowheads="1"/>
          </p:cNvSpPr>
          <p:nvPr/>
        </p:nvSpPr>
        <p:spPr bwMode="auto">
          <a:xfrm>
            <a:off x="2514600" y="43434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2" name="Oval 18"/>
          <p:cNvSpPr>
            <a:spLocks noChangeArrowheads="1"/>
          </p:cNvSpPr>
          <p:nvPr/>
        </p:nvSpPr>
        <p:spPr bwMode="auto">
          <a:xfrm>
            <a:off x="1981200" y="38100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3" name="Oval 19"/>
          <p:cNvSpPr>
            <a:spLocks noChangeArrowheads="1"/>
          </p:cNvSpPr>
          <p:nvPr/>
        </p:nvSpPr>
        <p:spPr bwMode="auto">
          <a:xfrm>
            <a:off x="2263775" y="41148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4" name="Rectangle 20"/>
          <p:cNvSpPr>
            <a:spLocks noChangeArrowheads="1"/>
          </p:cNvSpPr>
          <p:nvPr/>
        </p:nvSpPr>
        <p:spPr bwMode="auto">
          <a:xfrm>
            <a:off x="381000" y="1676400"/>
            <a:ext cx="7696200" cy="45720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Issue : parameter space [</a:t>
            </a:r>
            <a:r>
              <a:rPr lang="en-US" sz="2400" dirty="0" err="1" smtClean="0">
                <a:solidFill>
                  <a:srgbClr val="000000"/>
                </a:solidFill>
                <a:latin typeface="Futura Bk BT" pitchFamily="34" charset="0"/>
              </a:rPr>
              <a:t>m,b</a:t>
            </a:r>
            <a:r>
              <a:rPr lang="en-US" sz="2400" dirty="0" smtClean="0">
                <a:solidFill>
                  <a:srgbClr val="000000"/>
                </a:solidFill>
                <a:latin typeface="Futura Bk BT" pitchFamily="34" charset="0"/>
              </a:rPr>
              <a:t>] is unbounded…</a:t>
            </a:r>
          </a:p>
        </p:txBody>
      </p:sp>
      <p:sp>
        <p:nvSpPr>
          <p:cNvPr id="226325" name="Rectangle 21"/>
          <p:cNvSpPr>
            <a:spLocks noChangeArrowheads="1"/>
          </p:cNvSpPr>
          <p:nvPr/>
        </p:nvSpPr>
        <p:spPr bwMode="auto">
          <a:xfrm>
            <a:off x="381000" y="1128713"/>
            <a:ext cx="71278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40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P.V.C. Hough, </a:t>
            </a:r>
            <a:r>
              <a:rPr lang="en-US" sz="1400" i="1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Machine Analysis of Bubble Chamber Pictures,</a:t>
            </a:r>
            <a:r>
              <a:rPr lang="en-US" sz="1400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Proc. Int. Conf. High Energy Accelerators and Instrumentation, 1959 </a:t>
            </a:r>
          </a:p>
        </p:txBody>
      </p:sp>
      <p:sp>
        <p:nvSpPr>
          <p:cNvPr id="226326" name="Text Box 22"/>
          <p:cNvSpPr txBox="1">
            <a:spLocks noChangeArrowheads="1"/>
          </p:cNvSpPr>
          <p:nvPr/>
        </p:nvSpPr>
        <p:spPr bwMode="auto">
          <a:xfrm>
            <a:off x="5241925" y="5676900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Futura Bk BT" pitchFamily="34" charset="0"/>
              </a:rPr>
              <a:t>Hough space</a:t>
            </a:r>
          </a:p>
        </p:txBody>
      </p:sp>
      <p:sp>
        <p:nvSpPr>
          <p:cNvPr id="226330" name="Freeform 26"/>
          <p:cNvSpPr>
            <a:spLocks/>
          </p:cNvSpPr>
          <p:nvPr/>
        </p:nvSpPr>
        <p:spPr bwMode="auto">
          <a:xfrm>
            <a:off x="5029200" y="3048000"/>
            <a:ext cx="1981200" cy="23749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1" name="Line 27"/>
          <p:cNvSpPr>
            <a:spLocks noChangeShapeType="1"/>
          </p:cNvSpPr>
          <p:nvPr/>
        </p:nvSpPr>
        <p:spPr bwMode="auto">
          <a:xfrm flipV="1">
            <a:off x="1600200" y="4419600"/>
            <a:ext cx="990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graphicFrame>
        <p:nvGraphicFramePr>
          <p:cNvPr id="226332" name="Object 28"/>
          <p:cNvGraphicFramePr>
            <a:graphicFrameLocks noChangeAspect="1"/>
          </p:cNvGraphicFramePr>
          <p:nvPr/>
        </p:nvGraphicFramePr>
        <p:xfrm>
          <a:off x="2633663" y="6172200"/>
          <a:ext cx="312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7" name="Equation" r:id="rId4" imgW="1320480" imgH="203040" progId="Equation.3">
                  <p:embed/>
                </p:oleObj>
              </mc:Choice>
              <mc:Fallback>
                <p:oleObj name="Equation" r:id="rId4" imgW="1320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6172200"/>
                        <a:ext cx="31210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33" name="Object 29"/>
          <p:cNvGraphicFramePr>
            <a:graphicFrameLocks noChangeAspect="1"/>
          </p:cNvGraphicFramePr>
          <p:nvPr/>
        </p:nvGraphicFramePr>
        <p:xfrm>
          <a:off x="2093913" y="4800600"/>
          <a:ext cx="4206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8" name="Equation" r:id="rId6" imgW="177480" imgH="177480" progId="Equation.3">
                  <p:embed/>
                </p:oleObj>
              </mc:Choice>
              <mc:Fallback>
                <p:oleObj name="Equation" r:id="rId6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4800600"/>
                        <a:ext cx="42068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34" name="Object 30"/>
          <p:cNvGraphicFramePr>
            <a:graphicFrameLocks noChangeAspect="1"/>
          </p:cNvGraphicFramePr>
          <p:nvPr/>
        </p:nvGraphicFramePr>
        <p:xfrm>
          <a:off x="1828800" y="44196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9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5" name="Freeform 31"/>
          <p:cNvSpPr>
            <a:spLocks/>
          </p:cNvSpPr>
          <p:nvPr/>
        </p:nvSpPr>
        <p:spPr bwMode="auto">
          <a:xfrm>
            <a:off x="1905000" y="5029200"/>
            <a:ext cx="1778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96" y="192"/>
              </a:cxn>
            </a:cxnLst>
            <a:rect l="0" t="0" r="r" b="b"/>
            <a:pathLst>
              <a:path w="112" h="192">
                <a:moveTo>
                  <a:pt x="0" y="0"/>
                </a:moveTo>
                <a:cubicBezTo>
                  <a:pt x="40" y="32"/>
                  <a:pt x="80" y="64"/>
                  <a:pt x="96" y="96"/>
                </a:cubicBezTo>
                <a:cubicBezTo>
                  <a:pt x="112" y="128"/>
                  <a:pt x="104" y="160"/>
                  <a:pt x="96" y="192"/>
                </a:cubicBezTo>
              </a:path>
            </a:pathLst>
          </a:custGeom>
          <a:noFill/>
          <a:ln w="254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6" name="Freeform 32"/>
          <p:cNvSpPr>
            <a:spLocks/>
          </p:cNvSpPr>
          <p:nvPr/>
        </p:nvSpPr>
        <p:spPr bwMode="auto">
          <a:xfrm>
            <a:off x="4800600" y="3124200"/>
            <a:ext cx="2438400" cy="1905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7" name="Freeform 33"/>
          <p:cNvSpPr>
            <a:spLocks/>
          </p:cNvSpPr>
          <p:nvPr/>
        </p:nvSpPr>
        <p:spPr bwMode="auto">
          <a:xfrm>
            <a:off x="4724400" y="3429000"/>
            <a:ext cx="2438400" cy="1143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0" name="Oval 16"/>
          <p:cNvSpPr>
            <a:spLocks noChangeArrowheads="1"/>
          </p:cNvSpPr>
          <p:nvPr/>
        </p:nvSpPr>
        <p:spPr bwMode="auto">
          <a:xfrm>
            <a:off x="5715000" y="4267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8" name="Rectangle 34"/>
          <p:cNvSpPr>
            <a:spLocks noChangeArrowheads="1"/>
          </p:cNvSpPr>
          <p:nvPr/>
        </p:nvSpPr>
        <p:spPr bwMode="auto">
          <a:xfrm>
            <a:off x="76200" y="2209800"/>
            <a:ext cx="8839200" cy="52322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Futura Bk BT" pitchFamily="34" charset="0"/>
              </a:rPr>
              <a:t>Use a polar representation for the parameter space </a:t>
            </a:r>
          </a:p>
        </p:txBody>
      </p:sp>
      <p:graphicFrame>
        <p:nvGraphicFramePr>
          <p:cNvPr id="226339" name="Object 35"/>
          <p:cNvGraphicFramePr>
            <a:graphicFrameLocks noChangeAspect="1"/>
          </p:cNvGraphicFramePr>
          <p:nvPr/>
        </p:nvGraphicFramePr>
        <p:xfrm>
          <a:off x="7620000" y="5486400"/>
          <a:ext cx="4206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0" name="Equation" r:id="rId10" imgW="177480" imgH="177480" progId="Equation.3">
                  <p:embed/>
                </p:oleObj>
              </mc:Choice>
              <mc:Fallback>
                <p:oleObj name="Equation" r:id="rId10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86400"/>
                        <a:ext cx="420688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40" name="Object 36"/>
          <p:cNvGraphicFramePr>
            <a:graphicFrameLocks noChangeAspect="1"/>
          </p:cNvGraphicFramePr>
          <p:nvPr/>
        </p:nvGraphicFramePr>
        <p:xfrm>
          <a:off x="4114800" y="31242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1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1242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nimBg="1"/>
      <p:bldP spid="226322" grpId="0" animBg="1"/>
      <p:bldP spid="226323" grpId="0" animBg="1"/>
      <p:bldP spid="226330" grpId="0" animBg="1"/>
      <p:bldP spid="226331" grpId="0" animBg="1"/>
      <p:bldP spid="226335" grpId="0" animBg="1"/>
      <p:bldP spid="226336" grpId="0" animBg="1"/>
      <p:bldP spid="2263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469900" y="1316038"/>
            <a:ext cx="8293100" cy="41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2114550" y="5578475"/>
            <a:ext cx="102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features</a:t>
            </a:r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6356350" y="5564188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votes</a:t>
            </a:r>
          </a:p>
        </p:txBody>
      </p:sp>
      <p:sp>
        <p:nvSpPr>
          <p:cNvPr id="232455" name="Rectangle 7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 smtClean="0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9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11000" r="23958" b="7333"/>
          <a:stretch/>
        </p:blipFill>
        <p:spPr bwMode="auto">
          <a:xfrm>
            <a:off x="838200" y="1371600"/>
            <a:ext cx="7982858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 cstate="print">
            <a:lum bright="24000" contrast="18000"/>
          </a:blip>
          <a:srcRect/>
          <a:stretch>
            <a:fillRect/>
          </a:stretch>
        </p:blipFill>
        <p:spPr bwMode="auto">
          <a:xfrm>
            <a:off x="533400" y="1112838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4499" name="Text Box 3"/>
          <p:cNvSpPr txBox="1">
            <a:spLocks noChangeArrowheads="1"/>
          </p:cNvSpPr>
          <p:nvPr/>
        </p:nvSpPr>
        <p:spPr bwMode="auto">
          <a:xfrm>
            <a:off x="2133600" y="51054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features</a:t>
            </a: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6324600" y="51054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votes</a:t>
            </a:r>
          </a:p>
        </p:txBody>
      </p:sp>
      <p:sp>
        <p:nvSpPr>
          <p:cNvPr id="2345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5715000"/>
            <a:ext cx="7772400" cy="685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 smtClean="0"/>
              <a:t>Need to adjust grid size or smooth</a:t>
            </a:r>
            <a:endParaRPr lang="en-US" sz="2800" dirty="0"/>
          </a:p>
        </p:txBody>
      </p:sp>
      <p:sp>
        <p:nvSpPr>
          <p:cNvPr id="234504" name="Rectangle 8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 smtClean="0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343400" y="1447800"/>
            <a:ext cx="3352800" cy="3352800"/>
            <a:chOff x="2736" y="912"/>
            <a:chExt cx="2112" cy="211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05" name="Line 9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6" name="Line 10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7" name="Line 11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234517" name="Text Box 21"/>
          <p:cNvSpPr txBox="1">
            <a:spLocks noChangeArrowheads="1"/>
          </p:cNvSpPr>
          <p:nvPr/>
        </p:nvSpPr>
        <p:spPr bwMode="auto">
          <a:xfrm>
            <a:off x="1676400" y="1371600"/>
            <a:ext cx="1677988" cy="457200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000000"/>
                </a:solidFill>
                <a:latin typeface="Futura Bk BT" pitchFamily="34" charset="0"/>
              </a:rPr>
              <a:t>Noisy data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495800" y="1600200"/>
            <a:ext cx="3352800" cy="3352800"/>
            <a:chOff x="2736" y="912"/>
            <a:chExt cx="2112" cy="2112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8" name="Line 32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9" name="Line 33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0" name="Line 34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1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7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382000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1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7467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Issue: spurious peaks due to uniform noise</a:t>
            </a:r>
          </a:p>
        </p:txBody>
      </p:sp>
      <p:sp>
        <p:nvSpPr>
          <p:cNvPr id="241669" name="Text Box 5"/>
          <p:cNvSpPr txBox="1">
            <a:spLocks noChangeArrowheads="1"/>
          </p:cNvSpPr>
          <p:nvPr/>
        </p:nvSpPr>
        <p:spPr bwMode="auto">
          <a:xfrm>
            <a:off x="2133600" y="5348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cs typeface="Arial" charset="0"/>
              </a:rPr>
              <a:t>features</a:t>
            </a:r>
          </a:p>
        </p:txBody>
      </p:sp>
      <p:sp>
        <p:nvSpPr>
          <p:cNvPr id="241670" name="Text Box 6"/>
          <p:cNvSpPr txBox="1">
            <a:spLocks noChangeArrowheads="1"/>
          </p:cNvSpPr>
          <p:nvPr/>
        </p:nvSpPr>
        <p:spPr bwMode="auto">
          <a:xfrm>
            <a:off x="6324600" y="5348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mtClean="0">
                <a:solidFill>
                  <a:srgbClr val="000000"/>
                </a:solidFill>
                <a:cs typeface="Arial" charset="0"/>
              </a:rPr>
              <a:t>votes</a:t>
            </a:r>
          </a:p>
        </p:txBody>
      </p:sp>
      <p:sp>
        <p:nvSpPr>
          <p:cNvPr id="241672" name="Rectangle 8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 smtClean="0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Slide from S. Savarese</a:t>
            </a:r>
            <a:endParaRPr lang="en-US" sz="14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4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Image </a:t>
            </a:r>
            <a:r>
              <a:rPr lang="en-US" smtClean="0">
                <a:sym typeface="Wingdings" pitchFamily="2" charset="2"/>
              </a:rPr>
              <a:t> Canny</a:t>
            </a:r>
            <a:endParaRPr 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775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Canny </a:t>
            </a:r>
            <a:r>
              <a:rPr lang="en-US" smtClean="0">
                <a:sym typeface="Wingdings" pitchFamily="2" charset="2"/>
              </a:rPr>
              <a:t> Hough votes</a:t>
            </a:r>
            <a:endParaRPr 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/>
          <a:srcRect l="19096" t="27779" r="40971" b="31944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01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 l="19096" t="27779" r="40971" b="31944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Hough votes </a:t>
            </a:r>
            <a:r>
              <a:rPr lang="en-US" smtClean="0">
                <a:sym typeface="Wingdings" pitchFamily="2" charset="2"/>
              </a:rPr>
              <a:t> Edges </a:t>
            </a:r>
            <a:endParaRPr lang="en-US" smtClean="0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smtClean="0"/>
              <a:t>	</a:t>
            </a:r>
          </a:p>
          <a:p>
            <a:pPr>
              <a:buFont typeface="Arial" charset="0"/>
              <a:buNone/>
            </a:pPr>
            <a:r>
              <a:rPr lang="en-US" sz="2800" smtClean="0"/>
              <a:t>Find peaks and post-process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 cstate="print"/>
          <a:srcRect l="23016" t="15237" r="45238" b="16190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267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 example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497513" y="6550025"/>
            <a:ext cx="3646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http://ostatic.com/files/images/ss_hough.jpg</a:t>
            </a:r>
          </a:p>
        </p:txBody>
      </p:sp>
    </p:spTree>
    <p:extLst>
      <p:ext uri="{BB962C8B-B14F-4D97-AF65-F5344CB8AC3E}">
        <p14:creationId xmlns:p14="http://schemas.microsoft.com/office/powerpoint/2010/main" val="329112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838200"/>
          </a:xfrm>
        </p:spPr>
        <p:txBody>
          <a:bodyPr/>
          <a:lstStyle/>
          <a:p>
            <a:r>
              <a:rPr lang="en-US" smtClean="0"/>
              <a:t>Incorporating image gradients</a:t>
            </a:r>
          </a:p>
        </p:txBody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Recall: when we detect an </a:t>
            </a:r>
            <a:br>
              <a:rPr lang="en-US" sz="2400" dirty="0" smtClean="0"/>
            </a:br>
            <a:r>
              <a:rPr lang="en-US" sz="2400" dirty="0" smtClean="0"/>
              <a:t>edge point, we also know its </a:t>
            </a:r>
            <a:br>
              <a:rPr lang="en-US" sz="2400" dirty="0" smtClean="0"/>
            </a:br>
            <a:r>
              <a:rPr lang="en-US" sz="2400" dirty="0" smtClean="0"/>
              <a:t>gradient direction</a:t>
            </a:r>
          </a:p>
          <a:p>
            <a:pPr>
              <a:buFontTx/>
              <a:buChar char="•"/>
            </a:pPr>
            <a:r>
              <a:rPr lang="en-US" sz="2400" dirty="0" smtClean="0"/>
              <a:t>But this means that the line </a:t>
            </a:r>
            <a:br>
              <a:rPr lang="en-US" sz="2400" dirty="0" smtClean="0"/>
            </a:br>
            <a:r>
              <a:rPr lang="en-US" sz="2400" dirty="0" smtClean="0"/>
              <a:t>is uniquely determined!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Modified Hough transform: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    For each edge point (</a:t>
            </a:r>
            <a:r>
              <a:rPr lang="en-US" sz="2400" dirty="0" err="1" smtClean="0"/>
              <a:t>x,y</a:t>
            </a:r>
            <a:r>
              <a:rPr lang="en-US" sz="2400" dirty="0" smtClean="0"/>
              <a:t>) 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2"/>
                </a:solidFill>
              </a:rPr>
              <a:t>θ = gradient orientation at (</a:t>
            </a:r>
            <a:r>
              <a:rPr lang="en-US" sz="2400" dirty="0" err="1" smtClean="0">
                <a:solidFill>
                  <a:schemeClr val="accent2"/>
                </a:solidFill>
              </a:rPr>
              <a:t>x,y</a:t>
            </a:r>
            <a:r>
              <a:rPr lang="en-US" sz="2400" dirty="0" smtClean="0">
                <a:solidFill>
                  <a:schemeClr val="accent2"/>
                </a:solidFill>
              </a:rPr>
              <a:t>)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	</a:t>
            </a:r>
            <a:r>
              <a:rPr lang="el-GR" sz="2400" dirty="0" smtClean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 smtClean="0">
                <a:solidFill>
                  <a:schemeClr val="accent2"/>
                </a:solidFill>
              </a:rPr>
              <a:t> = x </a:t>
            </a:r>
            <a:r>
              <a:rPr lang="en-US" sz="2400" dirty="0" err="1" smtClean="0">
                <a:solidFill>
                  <a:schemeClr val="accent2"/>
                </a:solidFill>
              </a:rPr>
              <a:t>cos</a:t>
            </a:r>
            <a:r>
              <a:rPr lang="en-US" sz="2400" dirty="0" smtClean="0">
                <a:solidFill>
                  <a:schemeClr val="accent2"/>
                </a:solidFill>
              </a:rPr>
              <a:t> θ + y sin θ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	H(θ, </a:t>
            </a:r>
            <a:r>
              <a:rPr lang="el-GR" sz="2400" dirty="0" smtClean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 smtClean="0">
                <a:solidFill>
                  <a:schemeClr val="accent2"/>
                </a:solidFill>
              </a:rPr>
              <a:t>) = H(θ, </a:t>
            </a:r>
            <a:r>
              <a:rPr lang="el-GR" sz="2400" dirty="0" smtClean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 smtClean="0">
                <a:solidFill>
                  <a:schemeClr val="accent2"/>
                </a:solidFill>
              </a:rPr>
              <a:t>) + 1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end</a:t>
            </a:r>
          </a:p>
          <a:p>
            <a:pPr>
              <a:buFontTx/>
              <a:buChar char="•"/>
            </a:pPr>
            <a:endParaRPr lang="en-US" sz="2400" dirty="0" smtClean="0"/>
          </a:p>
        </p:txBody>
      </p:sp>
      <p:pic>
        <p:nvPicPr>
          <p:cNvPr id="1437713" name="Picture 1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606675"/>
            <a:ext cx="23622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 rot="2789887">
            <a:off x="5562987" y="1550366"/>
            <a:ext cx="1283494" cy="373062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8676" name="Group 16"/>
          <p:cNvGrpSpPr>
            <a:grpSpLocks/>
          </p:cNvGrpSpPr>
          <p:nvPr/>
        </p:nvGrpSpPr>
        <p:grpSpPr bwMode="auto">
          <a:xfrm>
            <a:off x="6324600" y="1154112"/>
            <a:ext cx="2133600" cy="522288"/>
            <a:chOff x="4128" y="1399"/>
            <a:chExt cx="1344" cy="329"/>
          </a:xfrm>
        </p:grpSpPr>
        <p:grpSp>
          <p:nvGrpSpPr>
            <p:cNvPr id="28678" name="Group 4"/>
            <p:cNvGrpSpPr>
              <a:grpSpLocks/>
            </p:cNvGrpSpPr>
            <p:nvPr/>
          </p:nvGrpSpPr>
          <p:grpSpPr bwMode="auto">
            <a:xfrm>
              <a:off x="4128" y="1440"/>
              <a:ext cx="1344" cy="288"/>
              <a:chOff x="4128" y="1824"/>
              <a:chExt cx="1344" cy="288"/>
            </a:xfrm>
          </p:grpSpPr>
          <p:grpSp>
            <p:nvGrpSpPr>
              <p:cNvPr id="28684" name="Group 5"/>
              <p:cNvGrpSpPr>
                <a:grpSpLocks/>
              </p:cNvGrpSpPr>
              <p:nvPr/>
            </p:nvGrpSpPr>
            <p:grpSpPr bwMode="auto">
              <a:xfrm>
                <a:off x="4161" y="1824"/>
                <a:ext cx="1311" cy="255"/>
                <a:chOff x="4161" y="1824"/>
                <a:chExt cx="1311" cy="255"/>
              </a:xfrm>
            </p:grpSpPr>
            <p:pic>
              <p:nvPicPr>
                <p:cNvPr id="28687" name="Picture 9" descr="Edittex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689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685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679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28681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2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683" name="Picture 15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80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77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69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lines using Hough transform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m,b parameterization</a:t>
            </a:r>
          </a:p>
          <a:p>
            <a:r>
              <a:rPr lang="en-US" smtClean="0"/>
              <a:t>Using r, theta parameterization</a:t>
            </a:r>
          </a:p>
          <a:p>
            <a:pPr lvl="1"/>
            <a:r>
              <a:rPr lang="en-US" smtClean="0"/>
              <a:t>Using oriented gradients</a:t>
            </a:r>
          </a:p>
          <a:p>
            <a:r>
              <a:rPr lang="en-US" smtClean="0"/>
              <a:t>Practical considerations</a:t>
            </a:r>
          </a:p>
          <a:p>
            <a:pPr lvl="1"/>
            <a:r>
              <a:rPr lang="en-US" smtClean="0"/>
              <a:t>Bin size</a:t>
            </a:r>
          </a:p>
          <a:p>
            <a:pPr lvl="1"/>
            <a:r>
              <a:rPr lang="en-US" smtClean="0"/>
              <a:t>Smoothing</a:t>
            </a:r>
          </a:p>
          <a:p>
            <a:pPr lvl="1"/>
            <a:r>
              <a:rPr lang="en-US" smtClean="0"/>
              <a:t>Finding multiple lines</a:t>
            </a:r>
          </a:p>
          <a:p>
            <a:pPr lvl="1"/>
            <a:r>
              <a:rPr lang="en-US" smtClean="0"/>
              <a:t>Finding line segments</a:t>
            </a:r>
          </a:p>
        </p:txBody>
      </p:sp>
    </p:spTree>
    <p:extLst>
      <p:ext uri="{BB962C8B-B14F-4D97-AF65-F5344CB8AC3E}">
        <p14:creationId xmlns:p14="http://schemas.microsoft.com/office/powerpoint/2010/main" val="176391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Hough Transform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we find circles?</a:t>
            </a:r>
          </a:p>
          <a:p>
            <a:pPr lvl="1"/>
            <a:r>
              <a:rPr lang="en-US" dirty="0" smtClean="0"/>
              <a:t>Of fixed radius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Of unknown radius</a:t>
            </a:r>
          </a:p>
          <a:p>
            <a:pPr lvl="1"/>
            <a:r>
              <a:rPr lang="en-US" dirty="0" smtClean="0"/>
              <a:t>Of unknown radius but with known edge orientation</a:t>
            </a:r>
          </a:p>
        </p:txBody>
      </p:sp>
    </p:spTree>
    <p:extLst>
      <p:ext uri="{BB962C8B-B14F-4D97-AF65-F5344CB8AC3E}">
        <p14:creationId xmlns:p14="http://schemas.microsoft.com/office/powerpoint/2010/main" val="366989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</a:p>
          <a:p>
            <a:r>
              <a:rPr lang="en-US" dirty="0" smtClean="0"/>
              <a:t>Connecting model fitting with feature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5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section: correspondence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Correspondence: matching points, patches, edges, or regions across images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3250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19" b="6260"/>
          <a:stretch/>
        </p:blipFill>
        <p:spPr bwMode="auto">
          <a:xfrm>
            <a:off x="1193292" y="2927445"/>
            <a:ext cx="1987600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92" y="3168874"/>
            <a:ext cx="1600200" cy="23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/>
        </p:blipFill>
        <p:spPr bwMode="auto">
          <a:xfrm>
            <a:off x="3555492" y="3845530"/>
            <a:ext cx="502768" cy="5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freefoto.com/images/41/15/41_15_85---Stop-Sign_we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6" t="32785" r="29762" b="42061"/>
          <a:stretch/>
        </p:blipFill>
        <p:spPr bwMode="auto">
          <a:xfrm>
            <a:off x="4356354" y="3803903"/>
            <a:ext cx="476250" cy="60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33956" y="3475516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71388" y="3803903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12692" y="385162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≈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19756" y="3919284"/>
            <a:ext cx="783336" cy="18500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32604" y="4190857"/>
            <a:ext cx="938784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6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Keypoint Matching</a:t>
            </a:r>
            <a:endParaRPr lang="de-CH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6467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6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4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6451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3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6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7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8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9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0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1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2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3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4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5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6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52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5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3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6429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9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0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0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31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7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5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4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5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36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7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8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6396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40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2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1. Find a set of   </a:t>
            </a:r>
            <a:br>
              <a:rPr lang="en-US" sz="2100" b="1"/>
            </a:br>
            <a:r>
              <a:rPr lang="en-US" sz="2100" b="1"/>
              <a:t>    distinctive key-</a:t>
            </a:r>
            <a:br>
              <a:rPr lang="en-US" sz="2100" b="1"/>
            </a:br>
            <a:r>
              <a:rPr lang="en-US" sz="2100" b="1"/>
              <a:t>    points </a:t>
            </a:r>
            <a:endParaRPr lang="en-US" b="1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3. Extract and </a:t>
            </a:r>
            <a:br>
              <a:rPr lang="en-US" sz="2100" b="1"/>
            </a:br>
            <a:r>
              <a:rPr lang="en-US" sz="2100" b="1"/>
              <a:t>    normalize the    </a:t>
            </a:r>
            <a:br>
              <a:rPr lang="en-US" sz="2100" b="1"/>
            </a:br>
            <a:r>
              <a:rPr lang="en-US" sz="2100" b="1"/>
              <a:t>    region content  </a:t>
            </a:r>
            <a:endParaRPr lang="en-US" b="1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Corners – Why so complicated?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 smtClean="0"/>
              <a:t>Can’t we just check for regions with lots of gradients in the x and y directions?</a:t>
            </a:r>
          </a:p>
          <a:p>
            <a:pPr lvl="1"/>
            <a:r>
              <a:rPr lang="en-US" dirty="0" smtClean="0"/>
              <a:t>No! A diagonal line would satisfy that criteria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900000">
            <a:off x="3179522" y="3138747"/>
            <a:ext cx="1573460" cy="317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39321" y="32785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4321" y="32547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Harris Detector </a:t>
            </a:r>
            <a:r>
              <a:rPr lang="pl-PL" altLang="en-US" sz="2000" smtClean="0">
                <a:latin typeface="Arial" panose="020B0604020202020204" pitchFamily="34" charset="0"/>
              </a:rPr>
              <a:t>[</a:t>
            </a:r>
            <a:r>
              <a:rPr lang="pl-PL" altLang="en-US" sz="2000" smtClean="0"/>
              <a:t>Harris88</a:t>
            </a:r>
            <a:r>
              <a:rPr lang="pl-PL" altLang="en-US" sz="2000" smtClean="0">
                <a:latin typeface="Arial" panose="020B0604020202020204" pitchFamily="34" charset="0"/>
              </a:rPr>
              <a:t>]</a:t>
            </a:r>
            <a:endParaRPr lang="en-US" altLang="en-US" sz="2000" smtClean="0">
              <a:latin typeface="Arial" panose="020B0604020202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l-PL" altLang="en-US" smtClean="0"/>
              <a:t>Second moment matrix</a:t>
            </a:r>
            <a:endParaRPr lang="en-US" altLang="en-US" smtClean="0"/>
          </a:p>
        </p:txBody>
      </p:sp>
      <p:graphicFrame>
        <p:nvGraphicFramePr>
          <p:cNvPr id="216068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8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446488-F8DF-40B7-B822-540B7D815446}" type="slidenum">
              <a:rPr lang="de-DE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de-DE" altLang="en-US" sz="1200" smtClean="0">
              <a:solidFill>
                <a:srgbClr val="898989"/>
              </a:solidFill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1. Image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2. Square of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3. Gaussian </a:t>
            </a:r>
            <a:b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   filter 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</a:rPr>
              <a:t>g(</a:t>
            </a:r>
            <a:r>
              <a:rPr lang="pl-PL" altLang="en-US" sz="1600" i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pl-PL" altLang="en-US" sz="1600" i="1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en-US" sz="16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216097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6098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endParaRPr lang="en-US" altLang="en-US" sz="1800" i="1" baseline="-25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9" name="Equation" r:id="rId16" imgW="2679700" imgH="254000" progId="Equation.3">
                  <p:embed/>
                </p:oleObj>
              </mc:Choice>
              <mc:Fallback>
                <p:oleObj name="Equation" r:id="rId16" imgW="2679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18" imgW="2806700" imgH="228600" progId="Equation.3">
                  <p:embed/>
                </p:oleObj>
              </mc:Choice>
              <mc:Fallback>
                <p:oleObj name="Equation" r:id="rId18" imgW="2806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 Cornerness function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both eigenvalues are strong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</a:rPr>
              <a:t>har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</a:rPr>
              <a:t>5. Non-maxima suppression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Equation" r:id="rId20" imgW="1066800" imgH="457200" progId="Equation.DSMT4">
                  <p:embed/>
                </p:oleObj>
              </mc:Choice>
              <mc:Fallback>
                <p:oleObj name="Equation" r:id="rId20" imgW="1066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209844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Futura Bk BT"/>
        <a:ea typeface=""/>
        <a:cs typeface=""/>
      </a:majorFont>
      <a:minorFont>
        <a:latin typeface="Futura Bk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utura Bk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utura Bk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39180</TotalTime>
  <Words>1904</Words>
  <Application>Microsoft Office PowerPoint</Application>
  <PresentationFormat>全屏显示(4:3)</PresentationFormat>
  <Paragraphs>406</Paragraphs>
  <Slides>59</Slides>
  <Notes>23</Notes>
  <HiddenSlides>59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Office Theme</vt:lpstr>
      <vt:lpstr>1_Office Theme</vt:lpstr>
      <vt:lpstr>Default Design</vt:lpstr>
      <vt:lpstr>Equation</vt:lpstr>
      <vt:lpstr>PowerPoint 演示文稿</vt:lpstr>
      <vt:lpstr>PowerPoint 演示文稿</vt:lpstr>
      <vt:lpstr>PowerPoint 演示文稿</vt:lpstr>
      <vt:lpstr>Feature Matching and Robust Fitting</vt:lpstr>
      <vt:lpstr>Project 2</vt:lpstr>
      <vt:lpstr>This section: correspondence and alignment</vt:lpstr>
      <vt:lpstr>Overview of Keypoint Matching</vt:lpstr>
      <vt:lpstr>Harris Corners – Why so complicated?</vt:lpstr>
      <vt:lpstr>Harris Detector [Harris88]</vt:lpstr>
      <vt:lpstr>Harris Corners – Why so complicated?</vt:lpstr>
      <vt:lpstr>Harris Corners – Why so complicated?</vt:lpstr>
      <vt:lpstr>Harris Corners – Why so complicated?</vt:lpstr>
      <vt:lpstr>Review: Interest points</vt:lpstr>
      <vt:lpstr>Comparison of Keypoint Detectors</vt:lpstr>
      <vt:lpstr>Review: Choosing an interest point detector</vt:lpstr>
      <vt:lpstr>Review: Local Descriptors</vt:lpstr>
      <vt:lpstr>Feature Matching</vt:lpstr>
      <vt:lpstr>Feature Matching</vt:lpstr>
      <vt:lpstr>How do we decide which features match?</vt:lpstr>
      <vt:lpstr>Nearest Neighbor Distance Ratio</vt:lpstr>
      <vt:lpstr>Matching Local Features</vt:lpstr>
      <vt:lpstr>SIFT Repeatability</vt:lpstr>
      <vt:lpstr>SIFT Repeatability</vt:lpstr>
      <vt:lpstr>How do we decide which features match?</vt:lpstr>
      <vt:lpstr>PowerPoint 演示文稿</vt:lpstr>
      <vt:lpstr>Fitting and Alignment</vt:lpstr>
      <vt:lpstr>Fitting and Alignment: Methods</vt:lpstr>
      <vt:lpstr>Simple example: Fitting a line</vt:lpstr>
      <vt:lpstr>Least squares line fitting</vt:lpstr>
      <vt:lpstr>Problem with “vertical” least squares</vt:lpstr>
      <vt:lpstr>Total least squares</vt:lpstr>
      <vt:lpstr>Total least squares</vt:lpstr>
      <vt:lpstr>Total least squares</vt:lpstr>
      <vt:lpstr>Recap: Two Common Optimization Problems</vt:lpstr>
      <vt:lpstr>Least squares (global) optimization</vt:lpstr>
      <vt:lpstr>Least squares: Robustness to noise</vt:lpstr>
      <vt:lpstr>Least squares: Robustness to noise</vt:lpstr>
      <vt:lpstr>Robust least squares (to deal with outliers)</vt:lpstr>
      <vt:lpstr>Choosing the scale: Just right</vt:lpstr>
      <vt:lpstr>Choosing the scale: Too small</vt:lpstr>
      <vt:lpstr>Choosing the scale: Too large</vt:lpstr>
      <vt:lpstr>Robust estimation: Details</vt:lpstr>
      <vt:lpstr>Other ways to search for parameters (for when no closed form solution exists)</vt:lpstr>
      <vt:lpstr>Hypothesize and test</vt:lpstr>
      <vt:lpstr>Hough Transform: 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Image  Canny</vt:lpstr>
      <vt:lpstr>2. Canny  Hough votes</vt:lpstr>
      <vt:lpstr>3. Hough votes  Edges </vt:lpstr>
      <vt:lpstr>Hough transform example</vt:lpstr>
      <vt:lpstr>Incorporating image gradients</vt:lpstr>
      <vt:lpstr>Finding lines using Hough transform</vt:lpstr>
      <vt:lpstr>Hough Transform</vt:lpstr>
      <vt:lpstr>Next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lenovo</cp:lastModifiedBy>
  <cp:revision>156</cp:revision>
  <dcterms:created xsi:type="dcterms:W3CDTF">2009-12-16T02:55:56Z</dcterms:created>
  <dcterms:modified xsi:type="dcterms:W3CDTF">2018-05-24T00:50:58Z</dcterms:modified>
</cp:coreProperties>
</file>